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2" r:id="rId2"/>
    <p:sldMasterId id="2147483672" r:id="rId3"/>
  </p:sldMasterIdLst>
  <p:notesMasterIdLst>
    <p:notesMasterId r:id="rId19"/>
  </p:notesMasterIdLst>
  <p:sldIdLst>
    <p:sldId id="297" r:id="rId4"/>
    <p:sldId id="627" r:id="rId5"/>
    <p:sldId id="976" r:id="rId6"/>
    <p:sldId id="630" r:id="rId7"/>
    <p:sldId id="973" r:id="rId8"/>
    <p:sldId id="971" r:id="rId9"/>
    <p:sldId id="556" r:id="rId10"/>
    <p:sldId id="557" r:id="rId11"/>
    <p:sldId id="975" r:id="rId12"/>
    <p:sldId id="300" r:id="rId13"/>
    <p:sldId id="679" r:id="rId14"/>
    <p:sldId id="664" r:id="rId15"/>
    <p:sldId id="959" r:id="rId16"/>
    <p:sldId id="977" r:id="rId17"/>
    <p:sldId id="299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67"/>
    <a:srgbClr val="9BC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941" autoAdjust="0"/>
    <p:restoredTop sz="95820"/>
  </p:normalViewPr>
  <p:slideViewPr>
    <p:cSldViewPr snapToGrid="0" snapToObjects="1">
      <p:cViewPr varScale="1">
        <p:scale>
          <a:sx n="79" d="100"/>
          <a:sy n="79" d="100"/>
        </p:scale>
        <p:origin x="7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109F8-11B1-8E4A-B9BF-73764E1F74C2}" type="datetimeFigureOut">
              <a:rPr lang="de-DE" smtClean="0"/>
              <a:t>04.07.2024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76A5F-8097-7D4F-B655-BF02D83908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646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genom.de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emf"/><Relationship Id="rId5" Type="http://schemas.openxmlformats.org/officeDocument/2006/relationships/image" Target="../media/image17.emf"/><Relationship Id="rId4" Type="http://schemas.openxmlformats.org/officeDocument/2006/relationships/hyperlink" Target="http://www.genom.de/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genom.de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emf"/><Relationship Id="rId5" Type="http://schemas.openxmlformats.org/officeDocument/2006/relationships/image" Target="../media/image17.emf"/><Relationship Id="rId4" Type="http://schemas.openxmlformats.org/officeDocument/2006/relationships/hyperlink" Target="http://www.genom.de/" TargetMode="Externa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ne.fechner@tmf-ev.de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emf"/><Relationship Id="rId4" Type="http://schemas.openxmlformats.org/officeDocument/2006/relationships/hyperlink" Target="http://www.genom.de/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om.de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genom.de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emf"/><Relationship Id="rId4" Type="http://schemas.openxmlformats.org/officeDocument/2006/relationships/hyperlink" Target="http://www.genom.de/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genom.de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emf"/><Relationship Id="rId4" Type="http://schemas.openxmlformats.org/officeDocument/2006/relationships/hyperlink" Target="http://www.genom.de/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genom.de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emf"/><Relationship Id="rId4" Type="http://schemas.openxmlformats.org/officeDocument/2006/relationships/hyperlink" Target="http://www.genom.de/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genom.de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emf"/><Relationship Id="rId4" Type="http://schemas.openxmlformats.org/officeDocument/2006/relationships/hyperlink" Target="http://www.genom.de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Farb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E6705E78-BA9C-7B5D-F95E-1107F8448CA8}"/>
              </a:ext>
            </a:extLst>
          </p:cNvPr>
          <p:cNvSpPr/>
          <p:nvPr userDrawn="1"/>
        </p:nvSpPr>
        <p:spPr>
          <a:xfrm>
            <a:off x="0" y="5565914"/>
            <a:ext cx="12192000" cy="1321904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B702FA-3118-1AD8-ECF0-8F12C31AE6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6347" y="6340308"/>
            <a:ext cx="2743200" cy="365125"/>
          </a:xfrm>
        </p:spPr>
        <p:txBody>
          <a:bodyPr/>
          <a:lstStyle>
            <a:lvl1pPr algn="r">
              <a:defRPr b="0" i="0">
                <a:solidFill>
                  <a:srgbClr val="0044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04/06/2024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F421FD-01FD-240D-AFE0-D4756C9E80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3866" y="628914"/>
            <a:ext cx="6070669" cy="254118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200" b="1" i="0" spc="1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dirty="0"/>
              <a:t>Hier steht der Präsentationstitel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DB5AA77-9589-49AF-1CDF-95E02438EE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00" y="5698260"/>
            <a:ext cx="2342574" cy="1066807"/>
          </a:xfrm>
          <a:prstGeom prst="rect">
            <a:avLst/>
          </a:prstGeom>
        </p:spPr>
      </p:pic>
      <p:sp>
        <p:nvSpPr>
          <p:cNvPr id="9" name="Untertitel 2">
            <a:extLst>
              <a:ext uri="{FF2B5EF4-FFF2-40B4-BE49-F238E27FC236}">
                <a16:creationId xmlns:a16="http://schemas.microsoft.com/office/drawing/2014/main" id="{075455FF-AC2A-AEB7-0B26-B088C6290B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3865" y="3337195"/>
            <a:ext cx="6070669" cy="1505238"/>
          </a:xfrm>
        </p:spPr>
        <p:txBody>
          <a:bodyPr anchor="t">
            <a:normAutofit/>
          </a:bodyPr>
          <a:lstStyle>
            <a:lvl1pPr marL="0" indent="0" algn="l" fontAlgn="t">
              <a:lnSpc>
                <a:spcPts val="2800"/>
              </a:lnSpc>
              <a:spcBef>
                <a:spcPts val="1600"/>
              </a:spcBef>
              <a:spcAft>
                <a:spcPts val="1800"/>
              </a:spcAft>
              <a:buNone/>
              <a:defRPr sz="2000" b="0" i="0" spc="1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der Untertitel zur Präsentation. </a:t>
            </a:r>
            <a:br>
              <a:rPr lang="de-DE" dirty="0"/>
            </a:br>
            <a:r>
              <a:rPr lang="de-DE" dirty="0"/>
              <a:t>Der Untertitel kann ca. 2-3 Zeilen lang sein. </a:t>
            </a:r>
            <a:br>
              <a:rPr lang="de-DE" dirty="0"/>
            </a:b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Consetetur</a:t>
            </a:r>
            <a:r>
              <a:rPr lang="de-DE" dirty="0"/>
              <a:t>.</a:t>
            </a:r>
          </a:p>
        </p:txBody>
      </p:sp>
      <p:pic>
        <p:nvPicPr>
          <p:cNvPr id="13" name="Grafik 1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986DCA6A-FB41-7F35-B90E-02EFC3C331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234103">
            <a:off x="7494937" y="-2993978"/>
            <a:ext cx="3562820" cy="11404515"/>
          </a:xfrm>
          <a:prstGeom prst="rect">
            <a:avLst/>
          </a:prstGeom>
        </p:spPr>
      </p:pic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FE601C8D-13BE-1898-CD1E-7661501AD5E6}"/>
              </a:ext>
            </a:extLst>
          </p:cNvPr>
          <p:cNvSpPr txBox="1">
            <a:spLocks/>
          </p:cNvSpPr>
          <p:nvPr userDrawn="1"/>
        </p:nvSpPr>
        <p:spPr>
          <a:xfrm>
            <a:off x="838200" y="1044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1EED51-DB40-9B45-9C0F-AA6D9E332990}" type="datetime3">
              <a:rPr lang="de-DE" smtClean="0"/>
              <a:pPr/>
              <a:t>04/07/24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540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Impressum - BMG + TMF - 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0545C67-8A1E-F866-3B48-B0B3BAC18A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998" y="1128684"/>
            <a:ext cx="3315297" cy="150978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DB3330A-3BB7-059C-6D57-6B40C551EE08}"/>
              </a:ext>
            </a:extLst>
          </p:cNvPr>
          <p:cNvSpPr txBox="1"/>
          <p:nvPr userDrawn="1"/>
        </p:nvSpPr>
        <p:spPr>
          <a:xfrm>
            <a:off x="6122191" y="2496194"/>
            <a:ext cx="272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b="1" i="0" cap="small" spc="100" baseline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Impressum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3ACB539-9B65-DF50-D7F5-5285EDF68964}"/>
              </a:ext>
            </a:extLst>
          </p:cNvPr>
          <p:cNvSpPr txBox="1"/>
          <p:nvPr userDrawn="1"/>
        </p:nvSpPr>
        <p:spPr>
          <a:xfrm>
            <a:off x="6122190" y="2926088"/>
            <a:ext cx="44678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Koordinationsstelle </a:t>
            </a:r>
            <a:r>
              <a:rPr kumimoji="0" lang="de-DE" sz="1400" b="0" i="0" u="none" strike="noStrike" kern="1200" cap="none" spc="10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für</a:t>
            </a:r>
            <a:r>
              <a:rPr kumimoji="0" lang="de-DE" sz="14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das Projekt genomDE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c/o TMF e. V.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Charlottenstraße 42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10117 Berlin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+49 30 22 00 24 70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info@genom.de</a:t>
            </a:r>
            <a:r>
              <a:rPr kumimoji="0" lang="de-DE" sz="14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kumimoji="0" lang="de-DE" sz="1400" b="0" i="0" u="none" strike="noStrike" kern="120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www.genom.de</a:t>
            </a:r>
            <a:endParaRPr kumimoji="0" lang="de-DE" sz="1400" b="0" i="0" u="none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9378ED6-8F3E-0D0A-222B-88E019B53C5E}"/>
              </a:ext>
            </a:extLst>
          </p:cNvPr>
          <p:cNvSpPr/>
          <p:nvPr userDrawn="1"/>
        </p:nvSpPr>
        <p:spPr>
          <a:xfrm>
            <a:off x="6198782" y="4948372"/>
            <a:ext cx="4274288" cy="19096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FD94424-7F2B-9DC9-5F36-6A91C536AF7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2259" y="5153959"/>
            <a:ext cx="1768003" cy="124992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5A37E11-133A-0403-719F-6843148E74C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49656" y="5090162"/>
            <a:ext cx="1541097" cy="16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27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Leggal Notice - BMG + TMF - 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0545C67-8A1E-F866-3B48-B0B3BAC18A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998" y="1128684"/>
            <a:ext cx="3315297" cy="150978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DB3330A-3BB7-059C-6D57-6B40C551EE08}"/>
              </a:ext>
            </a:extLst>
          </p:cNvPr>
          <p:cNvSpPr txBox="1"/>
          <p:nvPr userDrawn="1"/>
        </p:nvSpPr>
        <p:spPr>
          <a:xfrm>
            <a:off x="6096000" y="2357327"/>
            <a:ext cx="272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b="1" i="0" cap="small" spc="100" baseline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Legal </a:t>
            </a:r>
            <a:r>
              <a:rPr lang="de-DE" b="1" i="0" cap="small" spc="100" baseline="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Notice</a:t>
            </a:r>
            <a:endParaRPr lang="de-DE" b="1" i="0" cap="small" spc="100" baseline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3ACB539-9B65-DF50-D7F5-5285EDF68964}"/>
              </a:ext>
            </a:extLst>
          </p:cNvPr>
          <p:cNvSpPr txBox="1"/>
          <p:nvPr userDrawn="1"/>
        </p:nvSpPr>
        <p:spPr>
          <a:xfrm>
            <a:off x="6102007" y="2893816"/>
            <a:ext cx="44678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de-DE" sz="1400" b="0" i="0" spc="1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TMF – Technology, Methods, and Infrastructure </a:t>
            </a:r>
            <a:r>
              <a:rPr lang="de-DE" sz="1400" b="0" i="0" spc="100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sz="1400" b="0" i="0" spc="1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b="0" i="0" spc="100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Networked</a:t>
            </a:r>
            <a:r>
              <a:rPr lang="de-DE" sz="1400" b="0" i="0" spc="1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Medical Research</a:t>
            </a:r>
            <a:br>
              <a:rPr lang="de-DE" sz="1400" b="0" i="0" spc="1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400" b="0" i="0" spc="1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Charlottenstraße 42/Dorotheenstraße</a:t>
            </a:r>
          </a:p>
          <a:p>
            <a:pPr lvl="0">
              <a:lnSpc>
                <a:spcPct val="100000"/>
              </a:lnSpc>
            </a:pPr>
            <a:r>
              <a:rPr lang="de-DE" sz="1400" b="0" i="0" spc="1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10117 Berlin</a:t>
            </a:r>
            <a:br>
              <a:rPr lang="de-DE" sz="1400" b="0" i="0" spc="1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de-DE" sz="1400" b="0" i="0" spc="100" baseline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de-DE" sz="1400" b="0" i="0" spc="1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+49 30 22 00 24 70</a:t>
            </a:r>
          </a:p>
          <a:p>
            <a:pPr lvl="0">
              <a:lnSpc>
                <a:spcPct val="100000"/>
              </a:lnSpc>
            </a:pPr>
            <a:r>
              <a:rPr lang="de-DE" sz="1400" b="0" i="0" spc="1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info@genom.de</a:t>
            </a:r>
            <a:r>
              <a:rPr lang="de-DE" sz="1400" b="0" i="0" spc="1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de-DE" sz="1400" b="0" i="0" spc="1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www.genom.de</a:t>
            </a:r>
            <a:endParaRPr lang="de-DE" sz="1400" b="0" i="0" spc="100" baseline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9378ED6-8F3E-0D0A-222B-88E019B53C5E}"/>
              </a:ext>
            </a:extLst>
          </p:cNvPr>
          <p:cNvSpPr/>
          <p:nvPr userDrawn="1"/>
        </p:nvSpPr>
        <p:spPr>
          <a:xfrm>
            <a:off x="6198782" y="4948372"/>
            <a:ext cx="4274288" cy="19096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FD94424-7F2B-9DC9-5F36-6A91C536AF7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2259" y="5153959"/>
            <a:ext cx="1768003" cy="124992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6446D52-EFEA-860B-325C-DA5DDD72734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95313" y="5098847"/>
            <a:ext cx="1872881" cy="160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3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Impressum - TMF - 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0545C67-8A1E-F866-3B48-B0B3BAC18A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998" y="1128684"/>
            <a:ext cx="3315297" cy="150978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DB3330A-3BB7-059C-6D57-6B40C551EE08}"/>
              </a:ext>
            </a:extLst>
          </p:cNvPr>
          <p:cNvSpPr txBox="1"/>
          <p:nvPr userDrawn="1"/>
        </p:nvSpPr>
        <p:spPr>
          <a:xfrm>
            <a:off x="6122191" y="2809923"/>
            <a:ext cx="272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b="1" i="0" cap="small" spc="100" baseline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Impressum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3ACB539-9B65-DF50-D7F5-5285EDF68964}"/>
              </a:ext>
            </a:extLst>
          </p:cNvPr>
          <p:cNvSpPr txBox="1"/>
          <p:nvPr userDrawn="1"/>
        </p:nvSpPr>
        <p:spPr>
          <a:xfrm>
            <a:off x="6122190" y="3350711"/>
            <a:ext cx="4467838" cy="2113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de-DE" sz="1400" b="0" i="0" spc="1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Koordinationsstelle </a:t>
            </a:r>
            <a:r>
              <a:rPr lang="de-DE" sz="1400" b="0" i="0" spc="100" baseline="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für</a:t>
            </a:r>
            <a:r>
              <a:rPr lang="de-DE" sz="1400" b="0" i="0" spc="1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das Projekt genomDE</a:t>
            </a:r>
          </a:p>
          <a:p>
            <a:pPr lvl="0">
              <a:lnSpc>
                <a:spcPct val="100000"/>
              </a:lnSpc>
            </a:pPr>
            <a:r>
              <a:rPr lang="de-DE" sz="1400" b="0" i="0" spc="1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c/o TMF e. V.</a:t>
            </a:r>
          </a:p>
          <a:p>
            <a:pPr lvl="0">
              <a:lnSpc>
                <a:spcPct val="100000"/>
              </a:lnSpc>
            </a:pPr>
            <a:r>
              <a:rPr lang="de-DE" sz="1400" b="0" i="0" spc="1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Charlottenstraße 42</a:t>
            </a:r>
          </a:p>
          <a:p>
            <a:pPr lvl="0">
              <a:lnSpc>
                <a:spcPct val="100000"/>
              </a:lnSpc>
            </a:pPr>
            <a:r>
              <a:rPr lang="de-DE" sz="1400" b="0" i="0" spc="1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10117 Berlin</a:t>
            </a:r>
          </a:p>
          <a:p>
            <a:pPr lvl="0">
              <a:lnSpc>
                <a:spcPct val="100000"/>
              </a:lnSpc>
            </a:pPr>
            <a:endParaRPr lang="de-DE" sz="1400" b="0" i="0" spc="100" baseline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00000"/>
              </a:lnSpc>
            </a:pPr>
            <a:endParaRPr lang="de-DE" sz="1400" b="0" i="0" spc="100" baseline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ts val="1980"/>
              </a:lnSpc>
            </a:pPr>
            <a:r>
              <a:rPr lang="de-DE" sz="1400" b="0" i="0" spc="1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christine.fechner@tmf-ev.de</a:t>
            </a:r>
            <a:r>
              <a:rPr lang="de-DE" sz="1400" b="0" i="0" spc="1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lvl="0">
              <a:lnSpc>
                <a:spcPts val="1980"/>
              </a:lnSpc>
            </a:pPr>
            <a:r>
              <a:rPr lang="de-DE" sz="1400" b="0" i="0" spc="1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Tel.: 030 2200247-69</a:t>
            </a:r>
          </a:p>
          <a:p>
            <a:pPr lvl="0">
              <a:lnSpc>
                <a:spcPct val="100000"/>
              </a:lnSpc>
            </a:pPr>
            <a:endParaRPr lang="de-DE" sz="1400" b="0" i="0" spc="100" baseline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5D72D95-8DA5-406B-318F-F109A3F1B5C8}"/>
              </a:ext>
            </a:extLst>
          </p:cNvPr>
          <p:cNvSpPr/>
          <p:nvPr userDrawn="1"/>
        </p:nvSpPr>
        <p:spPr>
          <a:xfrm>
            <a:off x="9473610" y="4948373"/>
            <a:ext cx="1878604" cy="19096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DC0E1D5-3339-A4BC-8C39-22EB21736DBB}"/>
              </a:ext>
            </a:extLst>
          </p:cNvPr>
          <p:cNvSpPr txBox="1"/>
          <p:nvPr userDrawn="1"/>
        </p:nvSpPr>
        <p:spPr>
          <a:xfrm>
            <a:off x="6096000" y="5583012"/>
            <a:ext cx="4467838" cy="578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980"/>
              </a:lnSpc>
            </a:pPr>
            <a:endParaRPr lang="de-DE" sz="1400" b="0" i="0" spc="1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ts val="1980"/>
              </a:lnSpc>
            </a:pPr>
            <a:r>
              <a:rPr lang="de-DE" sz="1400" b="0" i="0" spc="1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www.genom.de</a:t>
            </a:r>
            <a:r>
              <a:rPr lang="de-DE" sz="1400" b="0" i="0" spc="1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8E8C225-B56D-7830-3D21-DF67D74016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2037" y="5196491"/>
            <a:ext cx="1624281" cy="114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85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Legal Notice - TMF - 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0545C67-8A1E-F866-3B48-B0B3BAC18A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998" y="991524"/>
            <a:ext cx="3315297" cy="150978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DB3330A-3BB7-059C-6D57-6B40C551EE08}"/>
              </a:ext>
            </a:extLst>
          </p:cNvPr>
          <p:cNvSpPr txBox="1"/>
          <p:nvPr userDrawn="1"/>
        </p:nvSpPr>
        <p:spPr>
          <a:xfrm>
            <a:off x="6122191" y="2672763"/>
            <a:ext cx="272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b="1" i="0" cap="small" spc="100" baseline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Legal </a:t>
            </a:r>
            <a:r>
              <a:rPr lang="de-DE" b="1" i="0" cap="small" spc="100" baseline="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Notice</a:t>
            </a:r>
            <a:endParaRPr lang="de-DE" b="1" i="0" cap="small" spc="100" baseline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3ACB539-9B65-DF50-D7F5-5285EDF68964}"/>
              </a:ext>
            </a:extLst>
          </p:cNvPr>
          <p:cNvSpPr txBox="1"/>
          <p:nvPr userDrawn="1"/>
        </p:nvSpPr>
        <p:spPr>
          <a:xfrm>
            <a:off x="6122190" y="3213551"/>
            <a:ext cx="4467838" cy="1091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980"/>
              </a:lnSpc>
            </a:pPr>
            <a:r>
              <a:rPr lang="de-DE" sz="1400" b="0" i="0" spc="1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TMF – Technology, Methods, and Infrastructure </a:t>
            </a:r>
            <a:r>
              <a:rPr lang="de-DE" sz="1400" b="0" i="0" spc="100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sz="1400" b="0" i="0" spc="1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b="0" i="0" spc="100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Networked</a:t>
            </a:r>
            <a:r>
              <a:rPr lang="de-DE" sz="1400" b="0" i="0" spc="1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Medical Research Charlottenstraße 42/Dorotheenstraße</a:t>
            </a:r>
          </a:p>
          <a:p>
            <a:pPr lvl="0">
              <a:lnSpc>
                <a:spcPts val="1980"/>
              </a:lnSpc>
            </a:pPr>
            <a:r>
              <a:rPr lang="de-DE" sz="1400" b="0" i="0" spc="1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10117 Berlin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5D72D95-8DA5-406B-318F-F109A3F1B5C8}"/>
              </a:ext>
            </a:extLst>
          </p:cNvPr>
          <p:cNvSpPr/>
          <p:nvPr userDrawn="1"/>
        </p:nvSpPr>
        <p:spPr>
          <a:xfrm>
            <a:off x="9473610" y="4811212"/>
            <a:ext cx="1878604" cy="20427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DC0E1D5-3339-A4BC-8C39-22EB21736DBB}"/>
              </a:ext>
            </a:extLst>
          </p:cNvPr>
          <p:cNvSpPr txBox="1"/>
          <p:nvPr userDrawn="1"/>
        </p:nvSpPr>
        <p:spPr>
          <a:xfrm>
            <a:off x="6098738" y="4758047"/>
            <a:ext cx="4467838" cy="1091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980"/>
              </a:lnSpc>
            </a:pPr>
            <a:r>
              <a:rPr lang="de-DE" sz="1400" b="0" i="0" spc="100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christine.fechner@tmf-ev.de</a:t>
            </a:r>
            <a:endParaRPr lang="de-DE" sz="1400" b="0" i="0" spc="1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ts val="1980"/>
              </a:lnSpc>
            </a:pPr>
            <a:r>
              <a:rPr lang="de-DE" sz="1400" b="0" i="0" spc="100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phone</a:t>
            </a:r>
            <a:r>
              <a:rPr lang="de-DE" sz="1400" b="0" i="0" spc="1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030 2200247-69</a:t>
            </a:r>
          </a:p>
          <a:p>
            <a:pPr lvl="0">
              <a:lnSpc>
                <a:spcPts val="1980"/>
              </a:lnSpc>
            </a:pPr>
            <a:endParaRPr lang="de-DE" sz="1400" b="0" i="0" spc="1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ts val="1980"/>
              </a:lnSpc>
            </a:pPr>
            <a:r>
              <a:rPr lang="de-DE" sz="1400" b="0" i="0" spc="1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www.genom.de</a:t>
            </a:r>
            <a:r>
              <a:rPr lang="de-DE" sz="1400" b="0" i="0" spc="1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8E8C225-B56D-7830-3D21-DF67D74016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2037" y="5059331"/>
            <a:ext cx="1624281" cy="114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54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Impressum - MBG + Platzhalter - 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0545C67-8A1E-F866-3B48-B0B3BAC18A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998" y="1000668"/>
            <a:ext cx="3315297" cy="150978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DB3330A-3BB7-059C-6D57-6B40C551EE08}"/>
              </a:ext>
            </a:extLst>
          </p:cNvPr>
          <p:cNvSpPr txBox="1"/>
          <p:nvPr userDrawn="1"/>
        </p:nvSpPr>
        <p:spPr>
          <a:xfrm>
            <a:off x="6069810" y="2268582"/>
            <a:ext cx="272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b="1" i="0" cap="small" spc="100" baseline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Impressum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3ACB539-9B65-DF50-D7F5-5285EDF68964}"/>
              </a:ext>
            </a:extLst>
          </p:cNvPr>
          <p:cNvSpPr txBox="1"/>
          <p:nvPr userDrawn="1"/>
        </p:nvSpPr>
        <p:spPr>
          <a:xfrm>
            <a:off x="6069810" y="2701147"/>
            <a:ext cx="44678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Koordinationsstelle </a:t>
            </a:r>
            <a:r>
              <a:rPr kumimoji="0" lang="de-DE" sz="1400" b="0" i="0" u="none" strike="noStrike" kern="1200" cap="none" spc="10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für</a:t>
            </a:r>
            <a:r>
              <a:rPr kumimoji="0" lang="de-DE" sz="14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das Projekt genomDE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c/o TMF e. V.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Charlottenstraße 42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10117 Berlin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+49 30 22 00 24 70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14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kumimoji="0" lang="de-DE" sz="14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info@genom.de</a:t>
            </a:r>
            <a:r>
              <a:rPr kumimoji="0" lang="de-DE" sz="14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kumimoji="0" lang="de-DE" sz="1400" b="0" i="0" u="none" strike="noStrike" kern="120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www.genom.de</a:t>
            </a:r>
            <a:endParaRPr kumimoji="0" lang="de-DE" sz="1400" b="0" i="0" u="none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00000"/>
              </a:lnSpc>
            </a:pPr>
            <a:endParaRPr lang="de-DE" sz="1100" b="0" i="0" spc="1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00000"/>
              </a:lnSpc>
            </a:pPr>
            <a:endParaRPr lang="de-DE" sz="1100" b="0" i="0" spc="1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5D72D95-8DA5-406B-318F-F109A3F1B5C8}"/>
              </a:ext>
            </a:extLst>
          </p:cNvPr>
          <p:cNvSpPr/>
          <p:nvPr userDrawn="1"/>
        </p:nvSpPr>
        <p:spPr>
          <a:xfrm>
            <a:off x="6181138" y="4956065"/>
            <a:ext cx="5171075" cy="16219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F0F6466-15E4-2EF9-4AA2-BDF371F3A44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76031" y="5025943"/>
            <a:ext cx="1443286" cy="152328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F478251-F291-9E15-2825-C85EE258637B}"/>
              </a:ext>
            </a:extLst>
          </p:cNvPr>
          <p:cNvSpPr txBox="1"/>
          <p:nvPr userDrawn="1"/>
        </p:nvSpPr>
        <p:spPr>
          <a:xfrm>
            <a:off x="6116979" y="4621688"/>
            <a:ext cx="4467838" cy="29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780"/>
              </a:lnSpc>
            </a:pPr>
            <a:r>
              <a:rPr lang="de-DE" sz="1100" b="0" i="0" spc="1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Förderer und Partner: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2E2E1E2-C86B-B366-CBB4-58B9CA858DD4}"/>
              </a:ext>
            </a:extLst>
          </p:cNvPr>
          <p:cNvSpPr txBox="1"/>
          <p:nvPr userDrawn="1"/>
        </p:nvSpPr>
        <p:spPr>
          <a:xfrm>
            <a:off x="7096084" y="5520303"/>
            <a:ext cx="1148216" cy="26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aseline="0" dirty="0">
                <a:solidFill>
                  <a:schemeClr val="tx1">
                    <a:lumMod val="75000"/>
                  </a:schemeClr>
                </a:solidFill>
              </a:rPr>
              <a:t>Platz für Ihr Logo</a:t>
            </a:r>
          </a:p>
        </p:txBody>
      </p:sp>
    </p:spTree>
    <p:extLst>
      <p:ext uri="{BB962C8B-B14F-4D97-AF65-F5344CB8AC3E}">
        <p14:creationId xmlns:p14="http://schemas.microsoft.com/office/powerpoint/2010/main" val="3000440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Legal Notice - MBG + Platzhalter - 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0545C67-8A1E-F866-3B48-B0B3BAC18A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998" y="991524"/>
            <a:ext cx="3315297" cy="150978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DB3330A-3BB7-059C-6D57-6B40C551EE08}"/>
              </a:ext>
            </a:extLst>
          </p:cNvPr>
          <p:cNvSpPr txBox="1"/>
          <p:nvPr userDrawn="1"/>
        </p:nvSpPr>
        <p:spPr>
          <a:xfrm>
            <a:off x="6116979" y="2250007"/>
            <a:ext cx="272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b="1" i="0" cap="small" spc="100" baseline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Legal </a:t>
            </a:r>
            <a:r>
              <a:rPr lang="de-DE" b="1" i="0" cap="small" spc="100" baseline="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Notice</a:t>
            </a:r>
            <a:endParaRPr lang="de-DE" b="1" i="0" cap="small" spc="100" baseline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3ACB539-9B65-DF50-D7F5-5285EDF68964}"/>
              </a:ext>
            </a:extLst>
          </p:cNvPr>
          <p:cNvSpPr txBox="1"/>
          <p:nvPr userDrawn="1"/>
        </p:nvSpPr>
        <p:spPr>
          <a:xfrm>
            <a:off x="6116979" y="2697690"/>
            <a:ext cx="44678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de-DE" sz="1400" b="0" i="0" spc="1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TMF – Technology, Methods, and Infrastructure </a:t>
            </a:r>
            <a:r>
              <a:rPr lang="de-DE" sz="1400" b="0" i="0" spc="100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sz="1400" b="0" i="0" spc="1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b="0" i="0" spc="100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Networked</a:t>
            </a:r>
            <a:r>
              <a:rPr lang="de-DE" sz="1400" b="0" i="0" spc="1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Medical Research</a:t>
            </a:r>
            <a:br>
              <a:rPr lang="de-DE" sz="1400" b="0" i="0" spc="1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400" b="0" i="0" spc="1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Charlottenstraße 42/Dorotheenstraße</a:t>
            </a:r>
          </a:p>
          <a:p>
            <a:pPr lvl="0">
              <a:lnSpc>
                <a:spcPct val="100000"/>
              </a:lnSpc>
            </a:pPr>
            <a:r>
              <a:rPr lang="de-DE" sz="1400" b="0" i="0" spc="1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10117 Berlin</a:t>
            </a:r>
            <a:br>
              <a:rPr lang="de-DE" sz="1400" b="0" i="0" spc="1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de-DE" sz="1400" b="0" i="0" spc="100" baseline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de-DE" sz="1400" b="0" i="0" spc="1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+49 30 22 00 24 70</a:t>
            </a:r>
          </a:p>
          <a:p>
            <a:pPr lvl="0">
              <a:lnSpc>
                <a:spcPct val="100000"/>
              </a:lnSpc>
            </a:pPr>
            <a:r>
              <a:rPr lang="de-DE" sz="1400" b="0" i="0" spc="1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info@genom.de</a:t>
            </a:r>
            <a:r>
              <a:rPr lang="de-DE" sz="1400" b="0" i="0" spc="1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de-DE" sz="1400" b="0" i="0" spc="1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www.genom.de</a:t>
            </a:r>
            <a:endParaRPr lang="de-DE" sz="1400" b="0" i="0" spc="100" baseline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00000"/>
              </a:lnSpc>
            </a:pPr>
            <a:endParaRPr lang="de-DE" sz="1400" b="0" i="0" spc="100" baseline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2DD748B-453D-0BF4-9C30-29BD0BCB2A88}"/>
              </a:ext>
            </a:extLst>
          </p:cNvPr>
          <p:cNvSpPr txBox="1"/>
          <p:nvPr userDrawn="1"/>
        </p:nvSpPr>
        <p:spPr>
          <a:xfrm>
            <a:off x="6116979" y="4612544"/>
            <a:ext cx="4467838" cy="29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780"/>
              </a:lnSpc>
            </a:pPr>
            <a:r>
              <a:rPr lang="de-DE" sz="1100" b="0" i="0" spc="1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Sponsors and </a:t>
            </a:r>
            <a:r>
              <a:rPr lang="de-DE" sz="1100" b="0" i="0" spc="100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partners</a:t>
            </a:r>
            <a:r>
              <a:rPr lang="de-DE" sz="1100" b="0" i="0" spc="1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C3DF9B7-5353-B71F-838F-9B90645A4D4A}"/>
              </a:ext>
            </a:extLst>
          </p:cNvPr>
          <p:cNvSpPr/>
          <p:nvPr userDrawn="1"/>
        </p:nvSpPr>
        <p:spPr>
          <a:xfrm>
            <a:off x="6181138" y="4946921"/>
            <a:ext cx="5171075" cy="16219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CA10805-4185-5B93-ACE2-D5A7C5751328}"/>
              </a:ext>
            </a:extLst>
          </p:cNvPr>
          <p:cNvSpPr txBox="1"/>
          <p:nvPr userDrawn="1"/>
        </p:nvSpPr>
        <p:spPr>
          <a:xfrm>
            <a:off x="7096084" y="5511159"/>
            <a:ext cx="1148216" cy="26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aseline="0" dirty="0">
                <a:solidFill>
                  <a:schemeClr val="tx1">
                    <a:lumMod val="75000"/>
                  </a:schemeClr>
                </a:solidFill>
              </a:rPr>
              <a:t>Platz für Ihr Logo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494ABAF-3C46-D7A1-2562-FA34CEDC6D8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91886" y="4956636"/>
            <a:ext cx="1825025" cy="156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24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ite mit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38BE584-8BA6-0D87-085D-489E6F04A4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1664" y="863661"/>
            <a:ext cx="9660773" cy="446721"/>
          </a:xfrm>
        </p:spPr>
        <p:txBody>
          <a:bodyPr/>
          <a:lstStyle>
            <a:lvl1pPr marL="0" indent="0">
              <a:buNone/>
              <a:defRPr sz="2000" b="1" spc="100" baseline="0">
                <a:solidFill>
                  <a:srgbClr val="004467"/>
                </a:solidFill>
              </a:defRPr>
            </a:lvl1pPr>
            <a:lvl2pPr marL="457200" indent="0">
              <a:buNone/>
              <a:defRPr>
                <a:solidFill>
                  <a:srgbClr val="004467"/>
                </a:solidFill>
              </a:defRPr>
            </a:lvl2pPr>
            <a:lvl3pPr marL="914400" indent="0">
              <a:buNone/>
              <a:defRPr>
                <a:solidFill>
                  <a:srgbClr val="004467"/>
                </a:solidFill>
              </a:defRPr>
            </a:lvl3pPr>
            <a:lvl4pPr marL="1371600" indent="0">
              <a:buNone/>
              <a:defRPr>
                <a:solidFill>
                  <a:srgbClr val="004467"/>
                </a:solidFill>
              </a:defRPr>
            </a:lvl4pPr>
            <a:lvl5pPr marL="1828800" indent="0">
              <a:buNone/>
              <a:defRPr>
                <a:solidFill>
                  <a:srgbClr val="004467"/>
                </a:solidFill>
              </a:defRPr>
            </a:lvl5pPr>
          </a:lstStyle>
          <a:p>
            <a:pPr lvl="0"/>
            <a:r>
              <a:rPr lang="de-DE" dirty="0"/>
              <a:t>Überschrift: Seite mit einer Textspalte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C91D232-B4C6-A9AE-6D17-AD0966EDA3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665" y="1585392"/>
            <a:ext cx="9660774" cy="3939412"/>
          </a:xfrm>
        </p:spPr>
        <p:txBody>
          <a:bodyPr/>
          <a:lstStyle>
            <a:lvl1pPr marL="0" indent="0">
              <a:lnSpc>
                <a:spcPts val="2240"/>
              </a:lnSpc>
              <a:buClr>
                <a:schemeClr val="accent1"/>
              </a:buClr>
              <a:buFontTx/>
              <a:buNone/>
              <a:defRPr sz="1700" baseline="0">
                <a:solidFill>
                  <a:srgbClr val="004467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rgbClr val="004467"/>
                </a:solidFill>
              </a:defRPr>
            </a:lvl2pPr>
            <a:lvl3pPr>
              <a:defRPr>
                <a:solidFill>
                  <a:srgbClr val="004467"/>
                </a:solidFill>
              </a:defRPr>
            </a:lvl3pPr>
            <a:lvl4pPr>
              <a:defRPr>
                <a:solidFill>
                  <a:srgbClr val="004467"/>
                </a:solidFill>
              </a:defRPr>
            </a:lvl4pPr>
            <a:lvl5pPr>
              <a:defRPr>
                <a:solidFill>
                  <a:srgbClr val="004467"/>
                </a:solidFill>
              </a:defRPr>
            </a:lvl5pPr>
          </a:lstStyle>
          <a:p>
            <a:pPr lvl="0"/>
            <a:r>
              <a:rPr lang="de-DE" dirty="0"/>
              <a:t>Die Genommedizin hat das Potential, die Prävention, Diagnose und Behandlung von bestimmten Krankheiten entscheidend zu verbessern. </a:t>
            </a:r>
          </a:p>
          <a:p>
            <a:pPr lvl="0"/>
            <a:r>
              <a:rPr lang="de-DE" dirty="0"/>
              <a:t>Die Strategie </a:t>
            </a:r>
            <a:r>
              <a:rPr lang="de-DE" dirty="0" err="1"/>
              <a:t>genomDE</a:t>
            </a:r>
            <a:r>
              <a:rPr lang="de-DE" dirty="0"/>
              <a:t> zielt darauf ab, allen Patientinnen und Patienten diese Vorteile langfristig zugänglich zu machen. Auf dem Weg dahin müssen zuerst ethische, regulatorische und sicherheitstechnische Fragen geklärt werden.</a:t>
            </a:r>
          </a:p>
          <a:p>
            <a:pPr lvl="0"/>
            <a:r>
              <a:rPr lang="de-DE" dirty="0"/>
              <a:t>Nach Schaffung der rechtlichen Grundlage in 2021 steht nun der Aufbau einer entsprechenden Dateninfrastruktur an.</a:t>
            </a:r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4773138D-97E0-EF3F-3F81-966681E076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0421" y="1344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4467"/>
                </a:solidFill>
              </a:defRPr>
            </a:lvl1pPr>
          </a:lstStyle>
          <a:p>
            <a:r>
              <a:rPr lang="de-DE"/>
              <a:t>04/06/2024</a:t>
            </a:r>
          </a:p>
        </p:txBody>
      </p:sp>
    </p:spTree>
    <p:extLst>
      <p:ext uri="{BB962C8B-B14F-4D97-AF65-F5344CB8AC3E}">
        <p14:creationId xmlns:p14="http://schemas.microsoft.com/office/powerpoint/2010/main" val="516467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+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Inhaltsplatzhalter 3">
            <a:extLst>
              <a:ext uri="{FF2B5EF4-FFF2-40B4-BE49-F238E27FC236}">
                <a16:creationId xmlns:a16="http://schemas.microsoft.com/office/drawing/2014/main" id="{0DF1AEFB-4089-4A7E-7DEF-D7E556E374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7382" y="1582233"/>
            <a:ext cx="5181600" cy="2180084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700" baseline="0">
                <a:solidFill>
                  <a:srgbClr val="004467"/>
                </a:solidFill>
              </a:defRPr>
            </a:lvl1pPr>
            <a:lvl2pPr>
              <a:defRPr>
                <a:solidFill>
                  <a:srgbClr val="004467"/>
                </a:solidFill>
              </a:defRPr>
            </a:lvl2pPr>
            <a:lvl3pPr>
              <a:defRPr>
                <a:solidFill>
                  <a:srgbClr val="004467"/>
                </a:solidFill>
              </a:defRPr>
            </a:lvl3pPr>
            <a:lvl4pPr>
              <a:defRPr>
                <a:solidFill>
                  <a:srgbClr val="004467"/>
                </a:solidFill>
              </a:defRPr>
            </a:lvl4pPr>
            <a:lvl5pPr>
              <a:defRPr>
                <a:solidFill>
                  <a:srgbClr val="004467"/>
                </a:solidFill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</a:t>
            </a:r>
            <a:endParaRPr lang="de-DE" dirty="0"/>
          </a:p>
          <a:p>
            <a:pPr lvl="0"/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27" name="Inhaltsplatzhalter 3">
            <a:extLst>
              <a:ext uri="{FF2B5EF4-FFF2-40B4-BE49-F238E27FC236}">
                <a16:creationId xmlns:a16="http://schemas.microsoft.com/office/drawing/2014/main" id="{51CE1460-49ED-11D3-A601-0CBD3DEEFDF1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172201" y="1582233"/>
            <a:ext cx="5181600" cy="2180084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1700" baseline="0">
                <a:solidFill>
                  <a:srgbClr val="004467"/>
                </a:solidFill>
              </a:defRPr>
            </a:lvl1pPr>
            <a:lvl2pPr>
              <a:defRPr>
                <a:solidFill>
                  <a:srgbClr val="004467"/>
                </a:solidFill>
              </a:defRPr>
            </a:lvl2pPr>
            <a:lvl3pPr>
              <a:defRPr>
                <a:solidFill>
                  <a:srgbClr val="004467"/>
                </a:solidFill>
              </a:defRPr>
            </a:lvl3pPr>
            <a:lvl4pPr>
              <a:defRPr>
                <a:solidFill>
                  <a:srgbClr val="004467"/>
                </a:solidFill>
              </a:defRPr>
            </a:lvl4pPr>
            <a:lvl5pPr>
              <a:defRPr>
                <a:solidFill>
                  <a:srgbClr val="004467"/>
                </a:solidFill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Donsetetur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ECAEA8A3-3438-5858-4B2C-4235CDB8BD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987" y="3985904"/>
            <a:ext cx="10503859" cy="1558028"/>
          </a:xfrm>
          <a:solidFill>
            <a:srgbClr val="004467"/>
          </a:solidFill>
        </p:spPr>
        <p:txBody>
          <a:bodyPr wrap="square" lIns="1080000" tIns="360000" rIns="1080000" bIns="360000" anchor="ctr">
            <a:spAutoFit/>
          </a:bodyPr>
          <a:lstStyle>
            <a:lvl1pPr marL="0" indent="0" algn="ctr">
              <a:buNone/>
              <a:defRPr sz="2000" b="1" kern="2800" cap="small" spc="50" baseline="0">
                <a:solidFill>
                  <a:srgbClr val="9BC0DD"/>
                </a:solidFill>
              </a:defRPr>
            </a:lvl1pPr>
            <a:lvl2pPr>
              <a:defRPr>
                <a:solidFill>
                  <a:srgbClr val="004467"/>
                </a:solidFill>
              </a:defRPr>
            </a:lvl2pPr>
            <a:lvl3pPr>
              <a:defRPr>
                <a:solidFill>
                  <a:srgbClr val="004467"/>
                </a:solidFill>
              </a:defRPr>
            </a:lvl3pPr>
            <a:lvl4pPr>
              <a:defRPr>
                <a:solidFill>
                  <a:srgbClr val="004467"/>
                </a:solidFill>
              </a:defRPr>
            </a:lvl4pPr>
            <a:lvl5pPr>
              <a:defRPr>
                <a:solidFill>
                  <a:srgbClr val="004467"/>
                </a:solidFill>
              </a:defRPr>
            </a:lvl5pPr>
          </a:lstStyle>
          <a:p>
            <a:pPr lvl="0"/>
            <a:r>
              <a:rPr lang="de-DE" dirty="0"/>
              <a:t>„Hier steht ein Zitat in einer editierbaren </a:t>
            </a:r>
            <a:r>
              <a:rPr lang="de-DE" dirty="0" err="1"/>
              <a:t>Zitatbox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et"</a:t>
            </a:r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E3C50BAC-EF83-69ED-EF60-59C1AF2DFBB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50421" y="1344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4467"/>
                </a:solidFill>
              </a:defRPr>
            </a:lvl1pPr>
          </a:lstStyle>
          <a:p>
            <a:r>
              <a:rPr lang="de-DE"/>
              <a:t>04/06/2024</a:t>
            </a:r>
          </a:p>
        </p:txBody>
      </p:sp>
      <p:sp>
        <p:nvSpPr>
          <p:cNvPr id="15" name="Textplatzhalter 18">
            <a:extLst>
              <a:ext uri="{FF2B5EF4-FFF2-40B4-BE49-F238E27FC236}">
                <a16:creationId xmlns:a16="http://schemas.microsoft.com/office/drawing/2014/main" id="{53377501-7A18-0D8F-BE6E-B70D8C0737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1664" y="863661"/>
            <a:ext cx="9660773" cy="446721"/>
          </a:xfrm>
        </p:spPr>
        <p:txBody>
          <a:bodyPr/>
          <a:lstStyle>
            <a:lvl1pPr marL="0" indent="0">
              <a:buNone/>
              <a:defRPr sz="2000" b="1" spc="100" baseline="0">
                <a:solidFill>
                  <a:srgbClr val="004467"/>
                </a:solidFill>
              </a:defRPr>
            </a:lvl1pPr>
            <a:lvl2pPr marL="457200" indent="0">
              <a:buNone/>
              <a:defRPr>
                <a:solidFill>
                  <a:srgbClr val="004467"/>
                </a:solidFill>
              </a:defRPr>
            </a:lvl2pPr>
            <a:lvl3pPr marL="914400" indent="0">
              <a:buNone/>
              <a:defRPr>
                <a:solidFill>
                  <a:srgbClr val="004467"/>
                </a:solidFill>
              </a:defRPr>
            </a:lvl3pPr>
            <a:lvl4pPr marL="1371600" indent="0">
              <a:buNone/>
              <a:defRPr>
                <a:solidFill>
                  <a:srgbClr val="004467"/>
                </a:solidFill>
              </a:defRPr>
            </a:lvl4pPr>
            <a:lvl5pPr marL="1828800" indent="0">
              <a:buNone/>
              <a:defRPr>
                <a:solidFill>
                  <a:srgbClr val="004467"/>
                </a:solidFill>
              </a:defRPr>
            </a:lvl5pPr>
          </a:lstStyle>
          <a:p>
            <a:pPr lvl="0"/>
            <a:r>
              <a:rPr lang="de-DE" dirty="0"/>
              <a:t>Überschrift: Seite mit einer Textspalte</a:t>
            </a:r>
          </a:p>
        </p:txBody>
      </p:sp>
    </p:spTree>
    <p:extLst>
      <p:ext uri="{BB962C8B-B14F-4D97-AF65-F5344CB8AC3E}">
        <p14:creationId xmlns:p14="http://schemas.microsoft.com/office/powerpoint/2010/main" val="754910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 mit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47E21F8-1919-B35E-71B9-2349624F52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665" y="1580112"/>
            <a:ext cx="5001083" cy="2372444"/>
          </a:xfrm>
        </p:spPr>
        <p:txBody>
          <a:bodyPr/>
          <a:lstStyle>
            <a:lvl1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defRPr sz="1700" b="1" i="0" baseline="0">
                <a:solidFill>
                  <a:srgbClr val="004467"/>
                </a:solidFill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1700">
                <a:solidFill>
                  <a:srgbClr val="004467"/>
                </a:solidFill>
              </a:defRPr>
            </a:lvl2pPr>
            <a:lvl3pPr marL="1257300" indent="-342900">
              <a:lnSpc>
                <a:spcPct val="100000"/>
              </a:lnSpc>
              <a:buFont typeface="Symbol" pitchFamily="2" charset="2"/>
              <a:buChar char="-"/>
              <a:defRPr sz="1700">
                <a:solidFill>
                  <a:srgbClr val="004467"/>
                </a:solidFill>
              </a:defRPr>
            </a:lvl3pPr>
            <a:lvl4pPr marL="1657350" indent="-285750">
              <a:buFont typeface="Symbol" pitchFamily="2" charset="2"/>
              <a:buChar char="-"/>
              <a:defRPr>
                <a:solidFill>
                  <a:srgbClr val="004467"/>
                </a:solidFill>
              </a:defRPr>
            </a:lvl4pPr>
            <a:lvl5pPr>
              <a:defRPr>
                <a:solidFill>
                  <a:srgbClr val="004467"/>
                </a:solidFill>
              </a:defRPr>
            </a:lvl5pPr>
          </a:lstStyle>
          <a:p>
            <a:pPr lvl="0"/>
            <a:r>
              <a:rPr lang="de-DE" dirty="0"/>
              <a:t>Hier eine Aufzählung</a:t>
            </a:r>
          </a:p>
          <a:p>
            <a:pPr lvl="1"/>
            <a:r>
              <a:rPr lang="de-DE" dirty="0"/>
              <a:t>	Mit mehreren Ebenen</a:t>
            </a:r>
          </a:p>
          <a:p>
            <a:pPr lvl="0"/>
            <a:r>
              <a:rPr lang="de-DE" dirty="0"/>
              <a:t>Wir haben </a:t>
            </a:r>
          </a:p>
          <a:p>
            <a:pPr lvl="1"/>
            <a:r>
              <a:rPr lang="de-DE" dirty="0"/>
              <a:t>Eine zweite Ebene</a:t>
            </a:r>
          </a:p>
          <a:p>
            <a:pPr lvl="2"/>
            <a:r>
              <a:rPr lang="de-DE" dirty="0"/>
              <a:t>Und dritte Ebene vorbereitet</a:t>
            </a:r>
          </a:p>
          <a:p>
            <a:pPr lvl="2"/>
            <a:r>
              <a:rPr lang="de-DE" dirty="0"/>
              <a:t>Dritte Ebene Teil Zwei</a:t>
            </a:r>
          </a:p>
          <a:p>
            <a:pPr lvl="2"/>
            <a:r>
              <a:rPr lang="de-DE" dirty="0"/>
              <a:t>Noch eine Zeile</a:t>
            </a: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5BF378CD-E16E-D4BD-83CE-DA6FC46307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23383" y="1581137"/>
            <a:ext cx="5001083" cy="3488134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/>
              </a:buClr>
              <a:buFontTx/>
              <a:buNone/>
              <a:defRPr sz="1700" baseline="0">
                <a:solidFill>
                  <a:srgbClr val="004467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rgbClr val="004467"/>
                </a:solidFill>
              </a:defRPr>
            </a:lvl2pPr>
            <a:lvl3pPr>
              <a:defRPr>
                <a:solidFill>
                  <a:srgbClr val="004467"/>
                </a:solidFill>
              </a:defRPr>
            </a:lvl3pPr>
            <a:lvl4pPr>
              <a:defRPr>
                <a:solidFill>
                  <a:srgbClr val="004467"/>
                </a:solidFill>
              </a:defRPr>
            </a:lvl4pPr>
            <a:lvl5pPr>
              <a:defRPr>
                <a:solidFill>
                  <a:srgbClr val="004467"/>
                </a:solidFill>
              </a:defRPr>
            </a:lvl5pPr>
          </a:lstStyle>
          <a:p>
            <a:pPr lvl="0"/>
            <a:r>
              <a:rPr lang="de-DE" dirty="0"/>
              <a:t>Die Genommedizin hat das Potential, die Prävention, Diagnose und Behandlung von bestimmten Krankheiten entscheidend zu verbessern. </a:t>
            </a:r>
          </a:p>
          <a:p>
            <a:pPr lvl="0"/>
            <a:r>
              <a:rPr lang="de-DE" dirty="0"/>
              <a:t>Die Strategie </a:t>
            </a:r>
            <a:r>
              <a:rPr lang="de-DE" dirty="0" err="1"/>
              <a:t>genomDE</a:t>
            </a:r>
            <a:r>
              <a:rPr lang="de-DE" dirty="0"/>
              <a:t> zielt darauf ab, allen Patientinnen und Patienten diese Vorteile langfristig zugänglich zu machen. Auf dem Weg dahin müssen zuerst ethische, regulatorische und sicherheitstechnische Fragen geklärt werden.</a:t>
            </a:r>
          </a:p>
          <a:p>
            <a:pPr lvl="0"/>
            <a:r>
              <a:rPr lang="de-DE" dirty="0"/>
              <a:t> Nach Schaffung der rechtlichen Grundlage in 2021 steht nun der Aufbau einer entsprechenden Dateninfrastruktur an.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29BFE97B-CDF8-19B5-1720-D237A78493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0421" y="1344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4467"/>
                </a:solidFill>
              </a:defRPr>
            </a:lvl1pPr>
          </a:lstStyle>
          <a:p>
            <a:r>
              <a:rPr lang="de-DE"/>
              <a:t>04/06/2024</a:t>
            </a:r>
          </a:p>
        </p:txBody>
      </p:sp>
      <p:sp>
        <p:nvSpPr>
          <p:cNvPr id="11" name="Textplatzhalter 18">
            <a:extLst>
              <a:ext uri="{FF2B5EF4-FFF2-40B4-BE49-F238E27FC236}">
                <a16:creationId xmlns:a16="http://schemas.microsoft.com/office/drawing/2014/main" id="{1E3DD626-94EB-7F92-647A-A6F567EE25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1664" y="863661"/>
            <a:ext cx="9660773" cy="369332"/>
          </a:xfrm>
        </p:spPr>
        <p:txBody>
          <a:bodyPr/>
          <a:lstStyle>
            <a:lvl1pPr marL="0" indent="0">
              <a:buNone/>
              <a:defRPr sz="2000" b="1" spc="100" baseline="0">
                <a:solidFill>
                  <a:srgbClr val="004467"/>
                </a:solidFill>
              </a:defRPr>
            </a:lvl1pPr>
            <a:lvl2pPr marL="457200" indent="0">
              <a:buNone/>
              <a:defRPr>
                <a:solidFill>
                  <a:srgbClr val="004467"/>
                </a:solidFill>
              </a:defRPr>
            </a:lvl2pPr>
            <a:lvl3pPr marL="914400" indent="0">
              <a:buNone/>
              <a:defRPr>
                <a:solidFill>
                  <a:srgbClr val="004467"/>
                </a:solidFill>
              </a:defRPr>
            </a:lvl3pPr>
            <a:lvl4pPr marL="1371600" indent="0">
              <a:buNone/>
              <a:defRPr>
                <a:solidFill>
                  <a:srgbClr val="004467"/>
                </a:solidFill>
              </a:defRPr>
            </a:lvl4pPr>
            <a:lvl5pPr marL="1828800" indent="0">
              <a:buNone/>
              <a:defRPr>
                <a:solidFill>
                  <a:srgbClr val="004467"/>
                </a:solidFill>
              </a:defRPr>
            </a:lvl5pPr>
          </a:lstStyle>
          <a:p>
            <a:pPr lvl="0"/>
            <a:r>
              <a:rPr lang="de-DE" dirty="0"/>
              <a:t>Überschrift: Seite mit zwei Textspalten</a:t>
            </a:r>
          </a:p>
        </p:txBody>
      </p:sp>
    </p:spTree>
    <p:extLst>
      <p:ext uri="{BB962C8B-B14F-4D97-AF65-F5344CB8AC3E}">
        <p14:creationId xmlns:p14="http://schemas.microsoft.com/office/powerpoint/2010/main" val="694194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1B2D79E-821B-1F27-24D8-EAC568FA8F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39255" y="1580115"/>
            <a:ext cx="4290646" cy="3023904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B67E8D99-C2CA-B79A-D2B6-6F2FD98EC9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665" y="1580114"/>
            <a:ext cx="5001083" cy="3023905"/>
          </a:xfrm>
        </p:spPr>
        <p:txBody>
          <a:bodyPr/>
          <a:lstStyle>
            <a:lvl1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defRPr sz="1700" b="1" i="0" baseline="0">
                <a:solidFill>
                  <a:srgbClr val="004467"/>
                </a:solidFill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1700">
                <a:solidFill>
                  <a:srgbClr val="004467"/>
                </a:solidFill>
              </a:defRPr>
            </a:lvl2pPr>
            <a:lvl3pPr marL="1257300" indent="-342900">
              <a:lnSpc>
                <a:spcPct val="100000"/>
              </a:lnSpc>
              <a:buFont typeface="Symbol" pitchFamily="2" charset="2"/>
              <a:buChar char="-"/>
              <a:defRPr sz="1700">
                <a:solidFill>
                  <a:srgbClr val="004467"/>
                </a:solidFill>
              </a:defRPr>
            </a:lvl3pPr>
            <a:lvl4pPr marL="1657350" indent="-285750">
              <a:buFont typeface="Symbol" pitchFamily="2" charset="2"/>
              <a:buChar char="-"/>
              <a:defRPr>
                <a:solidFill>
                  <a:srgbClr val="004467"/>
                </a:solidFill>
              </a:defRPr>
            </a:lvl4pPr>
            <a:lvl5pPr>
              <a:defRPr>
                <a:solidFill>
                  <a:srgbClr val="004467"/>
                </a:solidFill>
              </a:defRPr>
            </a:lvl5pPr>
          </a:lstStyle>
          <a:p>
            <a:pPr lvl="0"/>
            <a:r>
              <a:rPr lang="de-DE" dirty="0"/>
              <a:t>Hier eine Aufzählung</a:t>
            </a:r>
          </a:p>
          <a:p>
            <a:pPr lvl="1"/>
            <a:r>
              <a:rPr lang="de-DE" dirty="0"/>
              <a:t>	Mit mehreren Ebenen</a:t>
            </a:r>
          </a:p>
          <a:p>
            <a:pPr lvl="0"/>
            <a:r>
              <a:rPr lang="de-DE" dirty="0"/>
              <a:t>Wir haben </a:t>
            </a:r>
          </a:p>
          <a:p>
            <a:pPr lvl="1"/>
            <a:r>
              <a:rPr lang="de-DE" dirty="0"/>
              <a:t>Eine zweite Ebene</a:t>
            </a:r>
          </a:p>
          <a:p>
            <a:pPr lvl="2"/>
            <a:r>
              <a:rPr lang="de-DE" dirty="0"/>
              <a:t>Und dritte Ebene vorbereitet</a:t>
            </a:r>
          </a:p>
          <a:p>
            <a:pPr lvl="2"/>
            <a:r>
              <a:rPr lang="de-DE" dirty="0"/>
              <a:t>Dritte Ebene Teil 2</a:t>
            </a:r>
          </a:p>
          <a:p>
            <a:pPr lvl="2"/>
            <a:r>
              <a:rPr lang="de-DE" dirty="0"/>
              <a:t>Noch eine Zeile</a:t>
            </a:r>
          </a:p>
          <a:p>
            <a:pPr lvl="2"/>
            <a:endParaRPr lang="de-DE" dirty="0"/>
          </a:p>
          <a:p>
            <a:pPr lvl="2"/>
            <a:endParaRPr lang="de-DE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99B137D8-25FF-C157-0427-7E7E0A55C8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0421" y="1344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4467"/>
                </a:solidFill>
              </a:defRPr>
            </a:lvl1pPr>
          </a:lstStyle>
          <a:p>
            <a:r>
              <a:rPr lang="de-DE"/>
              <a:t>04/06/2024</a:t>
            </a:r>
          </a:p>
        </p:txBody>
      </p:sp>
      <p:sp>
        <p:nvSpPr>
          <p:cNvPr id="17" name="Textplatzhalter 18">
            <a:extLst>
              <a:ext uri="{FF2B5EF4-FFF2-40B4-BE49-F238E27FC236}">
                <a16:creationId xmlns:a16="http://schemas.microsoft.com/office/drawing/2014/main" id="{08A36030-5FCD-5B04-F1F1-EC49C01BC9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1664" y="863661"/>
            <a:ext cx="9660773" cy="369332"/>
          </a:xfrm>
        </p:spPr>
        <p:txBody>
          <a:bodyPr/>
          <a:lstStyle>
            <a:lvl1pPr marL="0" indent="0">
              <a:buNone/>
              <a:defRPr sz="2000" b="1" spc="100" baseline="0">
                <a:solidFill>
                  <a:srgbClr val="004467"/>
                </a:solidFill>
              </a:defRPr>
            </a:lvl1pPr>
            <a:lvl2pPr marL="457200" indent="0">
              <a:buNone/>
              <a:defRPr>
                <a:solidFill>
                  <a:srgbClr val="004467"/>
                </a:solidFill>
              </a:defRPr>
            </a:lvl2pPr>
            <a:lvl3pPr marL="914400" indent="0">
              <a:buNone/>
              <a:defRPr>
                <a:solidFill>
                  <a:srgbClr val="004467"/>
                </a:solidFill>
              </a:defRPr>
            </a:lvl3pPr>
            <a:lvl4pPr marL="1371600" indent="0">
              <a:buNone/>
              <a:defRPr>
                <a:solidFill>
                  <a:srgbClr val="004467"/>
                </a:solidFill>
              </a:defRPr>
            </a:lvl4pPr>
            <a:lvl5pPr marL="1828800" indent="0">
              <a:buNone/>
              <a:defRPr>
                <a:solidFill>
                  <a:srgbClr val="004467"/>
                </a:solidFill>
              </a:defRPr>
            </a:lvl5pPr>
          </a:lstStyle>
          <a:p>
            <a:pPr lvl="0"/>
            <a:r>
              <a:rPr lang="de-DE" dirty="0"/>
              <a:t>Überschrift: Seite mit Bild und Textspalte</a:t>
            </a:r>
          </a:p>
        </p:txBody>
      </p:sp>
    </p:spTree>
    <p:extLst>
      <p:ext uri="{BB962C8B-B14F-4D97-AF65-F5344CB8AC3E}">
        <p14:creationId xmlns:p14="http://schemas.microsoft.com/office/powerpoint/2010/main" val="43057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 Farb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E6705E78-BA9C-7B5D-F95E-1107F8448CA8}"/>
              </a:ext>
            </a:extLst>
          </p:cNvPr>
          <p:cNvSpPr/>
          <p:nvPr userDrawn="1"/>
        </p:nvSpPr>
        <p:spPr>
          <a:xfrm>
            <a:off x="0" y="5565914"/>
            <a:ext cx="12192000" cy="1321904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6F5182D-A8BE-A66B-A845-26D94CC98B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839"/>
            <a:ext cx="12192000" cy="5565914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B702FA-3118-1AD8-ECF0-8F12C31AE6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6347" y="6340308"/>
            <a:ext cx="2743200" cy="365125"/>
          </a:xfrm>
        </p:spPr>
        <p:txBody>
          <a:bodyPr/>
          <a:lstStyle>
            <a:lvl1pPr algn="r">
              <a:defRPr b="0" i="0">
                <a:solidFill>
                  <a:srgbClr val="0044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04/06/2024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F421FD-01FD-240D-AFE0-D4756C9E80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3866" y="628914"/>
            <a:ext cx="6070669" cy="254118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200" b="1" i="0" spc="1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dirty="0"/>
              <a:t>Hier steht der Präsentationstitel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DB5AA77-9589-49AF-1CDF-95E02438EE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00" y="5698260"/>
            <a:ext cx="2342574" cy="1066807"/>
          </a:xfrm>
          <a:prstGeom prst="rect">
            <a:avLst/>
          </a:prstGeom>
        </p:spPr>
      </p:pic>
      <p:sp>
        <p:nvSpPr>
          <p:cNvPr id="9" name="Untertitel 2">
            <a:extLst>
              <a:ext uri="{FF2B5EF4-FFF2-40B4-BE49-F238E27FC236}">
                <a16:creationId xmlns:a16="http://schemas.microsoft.com/office/drawing/2014/main" id="{075455FF-AC2A-AEB7-0B26-B088C6290B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3865" y="3337195"/>
            <a:ext cx="6070669" cy="1505238"/>
          </a:xfrm>
        </p:spPr>
        <p:txBody>
          <a:bodyPr anchor="t">
            <a:normAutofit/>
          </a:bodyPr>
          <a:lstStyle>
            <a:lvl1pPr marL="0" indent="0" algn="l" fontAlgn="t">
              <a:lnSpc>
                <a:spcPts val="2800"/>
              </a:lnSpc>
              <a:spcBef>
                <a:spcPts val="1600"/>
              </a:spcBef>
              <a:spcAft>
                <a:spcPts val="1800"/>
              </a:spcAft>
              <a:buNone/>
              <a:defRPr sz="2000" b="0" i="0" spc="1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der Untertitel zur Präsentation. </a:t>
            </a:r>
            <a:br>
              <a:rPr lang="de-DE" dirty="0"/>
            </a:br>
            <a:r>
              <a:rPr lang="de-DE" dirty="0"/>
              <a:t>Der Untertitel kann ca. 2-3 Zeilen lang sein. </a:t>
            </a:r>
            <a:br>
              <a:rPr lang="de-DE" dirty="0"/>
            </a:b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Consetetur</a:t>
            </a:r>
            <a:r>
              <a:rPr lang="de-DE" dirty="0"/>
              <a:t>.</a:t>
            </a:r>
          </a:p>
        </p:txBody>
      </p:sp>
      <p:pic>
        <p:nvPicPr>
          <p:cNvPr id="10" name="Grafik 9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3FF93667-68F6-9352-7325-611FD1C305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75163">
            <a:off x="8549965" y="456067"/>
            <a:ext cx="2113285" cy="6764582"/>
          </a:xfrm>
          <a:prstGeom prst="rect">
            <a:avLst/>
          </a:prstGeom>
        </p:spPr>
      </p:pic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C61848D6-DD2B-6A2E-5044-A2839207DE6D}"/>
              </a:ext>
            </a:extLst>
          </p:cNvPr>
          <p:cNvSpPr txBox="1">
            <a:spLocks/>
          </p:cNvSpPr>
          <p:nvPr userDrawn="1"/>
        </p:nvSpPr>
        <p:spPr>
          <a:xfrm>
            <a:off x="838200" y="1044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1EED51-DB40-9B45-9C0F-AA6D9E332990}" type="datetime3">
              <a:rPr lang="de-DE" smtClean="0"/>
              <a:pPr/>
              <a:t>04/07/24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890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 2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A388F84E-8B40-95FB-8905-F8AEEEBCF9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5664" y="1581271"/>
            <a:ext cx="3331255" cy="360560"/>
          </a:xfrm>
          <a:noFill/>
        </p:spPr>
        <p:txBody>
          <a:bodyPr/>
          <a:lstStyle>
            <a:lvl1pPr marL="0" indent="0">
              <a:buNone/>
              <a:defRPr sz="1700" spc="1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Zwischenüberschrift 01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DB29A870-0990-A239-B740-201E9CC2D8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9902" y="1602206"/>
            <a:ext cx="3331255" cy="360560"/>
          </a:xfrm>
        </p:spPr>
        <p:txBody>
          <a:bodyPr/>
          <a:lstStyle>
            <a:lvl1pPr marL="0" indent="0">
              <a:buNone/>
              <a:defRPr sz="1700" spc="1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Zwischenüberschrift 02</a:t>
            </a:r>
          </a:p>
        </p:txBody>
      </p:sp>
      <p:sp>
        <p:nvSpPr>
          <p:cNvPr id="18" name="Diagrammplatzhalter 17">
            <a:extLst>
              <a:ext uri="{FF2B5EF4-FFF2-40B4-BE49-F238E27FC236}">
                <a16:creationId xmlns:a16="http://schemas.microsoft.com/office/drawing/2014/main" id="{C9ED0B1F-BED1-53BC-DDBB-4F2493CF3CF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55664" y="2068512"/>
            <a:ext cx="5059362" cy="3446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1" name="Diagrammplatzhalter 17">
            <a:extLst>
              <a:ext uri="{FF2B5EF4-FFF2-40B4-BE49-F238E27FC236}">
                <a16:creationId xmlns:a16="http://schemas.microsoft.com/office/drawing/2014/main" id="{92687866-C57C-6228-C339-0A446C4C5891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89902" y="2074802"/>
            <a:ext cx="5059362" cy="3446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6918D44C-50B6-6174-77C4-DB9E5F3FEF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0421" y="1344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4467"/>
                </a:solidFill>
              </a:defRPr>
            </a:lvl1pPr>
          </a:lstStyle>
          <a:p>
            <a:r>
              <a:rPr lang="de-DE"/>
              <a:t>04/06/2024</a:t>
            </a:r>
          </a:p>
        </p:txBody>
      </p:sp>
      <p:sp>
        <p:nvSpPr>
          <p:cNvPr id="22" name="Textplatzhalter 18">
            <a:extLst>
              <a:ext uri="{FF2B5EF4-FFF2-40B4-BE49-F238E27FC236}">
                <a16:creationId xmlns:a16="http://schemas.microsoft.com/office/drawing/2014/main" id="{16A51C4A-DFA1-B8C3-34F5-DA9032ECD6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1664" y="863661"/>
            <a:ext cx="9660773" cy="369332"/>
          </a:xfrm>
        </p:spPr>
        <p:txBody>
          <a:bodyPr/>
          <a:lstStyle>
            <a:lvl1pPr marL="0" indent="0">
              <a:buNone/>
              <a:defRPr sz="2000" b="1" spc="100" baseline="0">
                <a:solidFill>
                  <a:srgbClr val="004467"/>
                </a:solidFill>
              </a:defRPr>
            </a:lvl1pPr>
            <a:lvl2pPr marL="457200" indent="0">
              <a:buNone/>
              <a:defRPr>
                <a:solidFill>
                  <a:srgbClr val="004467"/>
                </a:solidFill>
              </a:defRPr>
            </a:lvl2pPr>
            <a:lvl3pPr marL="914400" indent="0">
              <a:buNone/>
              <a:defRPr>
                <a:solidFill>
                  <a:srgbClr val="004467"/>
                </a:solidFill>
              </a:defRPr>
            </a:lvl3pPr>
            <a:lvl4pPr marL="1371600" indent="0">
              <a:buNone/>
              <a:defRPr>
                <a:solidFill>
                  <a:srgbClr val="004467"/>
                </a:solidFill>
              </a:defRPr>
            </a:lvl4pPr>
            <a:lvl5pPr marL="1828800" indent="0">
              <a:buNone/>
              <a:defRPr>
                <a:solidFill>
                  <a:srgbClr val="004467"/>
                </a:solidFill>
              </a:defRPr>
            </a:lvl5pPr>
          </a:lstStyle>
          <a:p>
            <a:pPr lvl="0"/>
            <a:r>
              <a:rPr lang="de-DE" dirty="0"/>
              <a:t>Überschrift: Folie mit Diagramm</a:t>
            </a:r>
          </a:p>
        </p:txBody>
      </p:sp>
    </p:spTree>
    <p:extLst>
      <p:ext uri="{BB962C8B-B14F-4D97-AF65-F5344CB8AC3E}">
        <p14:creationId xmlns:p14="http://schemas.microsoft.com/office/powerpoint/2010/main" val="3046744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person mi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2B5B6D56-AAFF-504F-2A2F-3167C1A646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10288" y="1950707"/>
            <a:ext cx="4904076" cy="121311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</a:t>
            </a:r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6E063DAE-80D8-ED62-3889-FACBD9B702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0288" y="1589247"/>
            <a:ext cx="3352119" cy="341632"/>
          </a:xfrm>
        </p:spPr>
        <p:txBody>
          <a:bodyPr/>
          <a:lstStyle>
            <a:lvl1pPr marL="0" indent="0">
              <a:buNone/>
              <a:defRPr sz="1800" b="1" i="0" cap="small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Kontakt</a:t>
            </a:r>
          </a:p>
        </p:txBody>
      </p:sp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193D77FC-8025-A293-F3E3-9F33905A359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58897" y="1569478"/>
            <a:ext cx="4441370" cy="2818968"/>
          </a:xfrm>
        </p:spPr>
        <p:txBody>
          <a:bodyPr/>
          <a:lstStyle/>
          <a:p>
            <a:endParaRPr lang="de-DE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4216A17A-3221-3139-9DA6-89F63EC0C3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0288" y="3789810"/>
            <a:ext cx="4904076" cy="134722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9E6319F2-33F0-84EB-053D-4461CE8046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10288" y="3428350"/>
            <a:ext cx="3352119" cy="341632"/>
          </a:xfrm>
        </p:spPr>
        <p:txBody>
          <a:bodyPr/>
          <a:lstStyle>
            <a:lvl1pPr marL="0" indent="0">
              <a:buNone/>
              <a:defRPr sz="1800" b="1" i="0" cap="small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Spende</a:t>
            </a:r>
          </a:p>
        </p:txBody>
      </p:sp>
      <p:sp>
        <p:nvSpPr>
          <p:cNvPr id="23" name="Datumsplatzhalter 3">
            <a:extLst>
              <a:ext uri="{FF2B5EF4-FFF2-40B4-BE49-F238E27FC236}">
                <a16:creationId xmlns:a16="http://schemas.microsoft.com/office/drawing/2014/main" id="{782EEE4D-3A69-0A30-4385-761BFEC5F3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0421" y="1344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4467"/>
                </a:solidFill>
              </a:defRPr>
            </a:lvl1pPr>
          </a:lstStyle>
          <a:p>
            <a:r>
              <a:rPr lang="de-DE"/>
              <a:t>04/06/2024</a:t>
            </a:r>
          </a:p>
        </p:txBody>
      </p:sp>
      <p:sp>
        <p:nvSpPr>
          <p:cNvPr id="24" name="Textplatzhalter 18">
            <a:extLst>
              <a:ext uri="{FF2B5EF4-FFF2-40B4-BE49-F238E27FC236}">
                <a16:creationId xmlns:a16="http://schemas.microsoft.com/office/drawing/2014/main" id="{F34C59A8-3EF9-ED19-5837-7C0AC02786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1664" y="863661"/>
            <a:ext cx="9660773" cy="369332"/>
          </a:xfrm>
        </p:spPr>
        <p:txBody>
          <a:bodyPr/>
          <a:lstStyle>
            <a:lvl1pPr marL="0" indent="0">
              <a:buNone/>
              <a:defRPr sz="2000" b="1" spc="100" baseline="0">
                <a:solidFill>
                  <a:srgbClr val="004467"/>
                </a:solidFill>
              </a:defRPr>
            </a:lvl1pPr>
            <a:lvl2pPr marL="457200" indent="0">
              <a:buNone/>
              <a:defRPr>
                <a:solidFill>
                  <a:srgbClr val="004467"/>
                </a:solidFill>
              </a:defRPr>
            </a:lvl2pPr>
            <a:lvl3pPr marL="914400" indent="0">
              <a:buNone/>
              <a:defRPr>
                <a:solidFill>
                  <a:srgbClr val="004467"/>
                </a:solidFill>
              </a:defRPr>
            </a:lvl3pPr>
            <a:lvl4pPr marL="1371600" indent="0">
              <a:buNone/>
              <a:defRPr>
                <a:solidFill>
                  <a:srgbClr val="004467"/>
                </a:solidFill>
              </a:defRPr>
            </a:lvl4pPr>
            <a:lvl5pPr marL="1828800" indent="0">
              <a:buNone/>
              <a:defRPr>
                <a:solidFill>
                  <a:srgbClr val="004467"/>
                </a:solidFill>
              </a:defRPr>
            </a:lvl5pPr>
          </a:lstStyle>
          <a:p>
            <a:pPr lvl="0"/>
            <a:r>
              <a:rPr lang="de-DE" dirty="0"/>
              <a:t>Überschrift: Kontaktseite</a:t>
            </a:r>
          </a:p>
        </p:txBody>
      </p:sp>
    </p:spTree>
    <p:extLst>
      <p:ext uri="{BB962C8B-B14F-4D97-AF65-F5344CB8AC3E}">
        <p14:creationId xmlns:p14="http://schemas.microsoft.com/office/powerpoint/2010/main" val="2821319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 hasCustomPrompt="1"/>
          </p:nvPr>
        </p:nvSpPr>
        <p:spPr>
          <a:xfrm>
            <a:off x="527391" y="450563"/>
            <a:ext cx="11016919" cy="1276864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Überschrift 36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AC7191CF-8CCC-4608-B024-810C6073E6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381" y="1738184"/>
            <a:ext cx="11041227" cy="3962400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 marL="285750" indent="-285750" algn="l" defTabSz="1211263">
              <a:buFont typeface="Arial" panose="020B0604020202020204" pitchFamily="34" charset="0"/>
              <a:buChar char="•"/>
              <a:tabLst>
                <a:tab pos="182563" algn="ctr"/>
              </a:tabLst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14375" indent="-457200" algn="l">
              <a:buFont typeface="Arial" panose="020B0604020202020204" pitchFamily="34" charset="0"/>
              <a:buChar char="•"/>
              <a:tabLst>
                <a:tab pos="714375" algn="l"/>
              </a:tabLst>
              <a:defRPr lang="de-DE" sz="16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16 </a:t>
            </a:r>
            <a:r>
              <a:rPr lang="de-DE" dirty="0" err="1"/>
              <a:t>pt</a:t>
            </a:r>
            <a:r>
              <a:rPr lang="de-DE" dirty="0"/>
              <a:t> Formatvorlage durch Klicken bearbeiten</a:t>
            </a:r>
          </a:p>
          <a:p>
            <a:pPr lvl="2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602ADCA-2F5A-C31C-B710-234E21CFBD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861" y="5996485"/>
            <a:ext cx="1557382" cy="709231"/>
          </a:xfrm>
          <a:prstGeom prst="rect">
            <a:avLst/>
          </a:prstGeom>
        </p:spPr>
      </p:pic>
      <p:pic>
        <p:nvPicPr>
          <p:cNvPr id="7" name="Grafik 6" descr="Ein Bild, das Text, ClipArt, Vektorgrafiken enthält.&#10;&#10;Automatisch generierte Beschreibung">
            <a:extLst>
              <a:ext uri="{FF2B5EF4-FFF2-40B4-BE49-F238E27FC236}">
                <a16:creationId xmlns:a16="http://schemas.microsoft.com/office/drawing/2014/main" id="{EA790789-9954-CF93-1B9E-EF33A69C4D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535"/>
          <a:stretch/>
        </p:blipFill>
        <p:spPr>
          <a:xfrm rot="5400000">
            <a:off x="9139155" y="-2270525"/>
            <a:ext cx="615744" cy="515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4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 Farb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Gliederfüßer, Wirbellose, Spinne enthält.&#10;&#10;Automatisch generierte Beschreibung">
            <a:extLst>
              <a:ext uri="{FF2B5EF4-FFF2-40B4-BE49-F238E27FC236}">
                <a16:creationId xmlns:a16="http://schemas.microsoft.com/office/drawing/2014/main" id="{2194D37E-A9DC-7FC5-858E-2F9AEDEB3A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14" y="0"/>
            <a:ext cx="12192913" cy="5553075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BCFDC448-8A95-67A5-0246-6B4482943E3F}"/>
              </a:ext>
            </a:extLst>
          </p:cNvPr>
          <p:cNvSpPr/>
          <p:nvPr userDrawn="1"/>
        </p:nvSpPr>
        <p:spPr>
          <a:xfrm>
            <a:off x="0" y="5565914"/>
            <a:ext cx="12192000" cy="1321904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3A9D5529-0213-606B-5E82-1C3FB1369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6347" y="6340308"/>
            <a:ext cx="2743200" cy="365125"/>
          </a:xfrm>
        </p:spPr>
        <p:txBody>
          <a:bodyPr/>
          <a:lstStyle>
            <a:lvl1pPr algn="r">
              <a:defRPr b="0" i="0">
                <a:solidFill>
                  <a:srgbClr val="0044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04/06/2024</a:t>
            </a:r>
            <a:endParaRPr lang="de-DE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021F7F6F-6FA4-4DC2-B12F-3F88E25FD5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3866" y="628914"/>
            <a:ext cx="6070669" cy="254118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200" b="1" i="0" spc="1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dirty="0"/>
              <a:t>Hier steht der Präsentationstitel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F804711C-6547-208E-986C-B09D90DB21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00" y="5698260"/>
            <a:ext cx="2342574" cy="1066807"/>
          </a:xfrm>
          <a:prstGeom prst="rect">
            <a:avLst/>
          </a:prstGeom>
        </p:spPr>
      </p:pic>
      <p:sp>
        <p:nvSpPr>
          <p:cNvPr id="17" name="Untertitel 2">
            <a:extLst>
              <a:ext uri="{FF2B5EF4-FFF2-40B4-BE49-F238E27FC236}">
                <a16:creationId xmlns:a16="http://schemas.microsoft.com/office/drawing/2014/main" id="{1B1CB879-7421-26D7-54DF-B5BEBF09D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3865" y="3337195"/>
            <a:ext cx="6070669" cy="1505238"/>
          </a:xfrm>
        </p:spPr>
        <p:txBody>
          <a:bodyPr anchor="t">
            <a:normAutofit/>
          </a:bodyPr>
          <a:lstStyle>
            <a:lvl1pPr marL="0" indent="0" algn="l" fontAlgn="t">
              <a:lnSpc>
                <a:spcPts val="2800"/>
              </a:lnSpc>
              <a:spcBef>
                <a:spcPts val="1600"/>
              </a:spcBef>
              <a:spcAft>
                <a:spcPts val="1800"/>
              </a:spcAft>
              <a:buNone/>
              <a:defRPr sz="2000" b="0" i="0" spc="1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der Untertitel zur Präsentation. </a:t>
            </a:r>
            <a:br>
              <a:rPr lang="de-DE" dirty="0"/>
            </a:br>
            <a:r>
              <a:rPr lang="de-DE" dirty="0"/>
              <a:t>Der Untertitel kann ca. 2-3 Zeilen lang sein. </a:t>
            </a:r>
            <a:br>
              <a:rPr lang="de-DE" dirty="0"/>
            </a:b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Consetetur</a:t>
            </a:r>
            <a:r>
              <a:rPr lang="de-DE" dirty="0"/>
              <a:t>.</a:t>
            </a:r>
          </a:p>
        </p:txBody>
      </p:sp>
      <p:pic>
        <p:nvPicPr>
          <p:cNvPr id="18" name="Grafik 17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E697FAB1-F923-4A30-1243-366E4413E9C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75163">
            <a:off x="8145231" y="-1377395"/>
            <a:ext cx="2752994" cy="8812278"/>
          </a:xfrm>
          <a:prstGeom prst="rect">
            <a:avLst/>
          </a:prstGeom>
        </p:spPr>
      </p:pic>
      <p:sp>
        <p:nvSpPr>
          <p:cNvPr id="19" name="Datumsplatzhalter 3">
            <a:extLst>
              <a:ext uri="{FF2B5EF4-FFF2-40B4-BE49-F238E27FC236}">
                <a16:creationId xmlns:a16="http://schemas.microsoft.com/office/drawing/2014/main" id="{B3A9F54A-69E1-6195-2FF9-034976CB1A9E}"/>
              </a:ext>
            </a:extLst>
          </p:cNvPr>
          <p:cNvSpPr txBox="1">
            <a:spLocks/>
          </p:cNvSpPr>
          <p:nvPr userDrawn="1"/>
        </p:nvSpPr>
        <p:spPr>
          <a:xfrm>
            <a:off x="838200" y="1044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1EED51-DB40-9B45-9C0F-AA6D9E332990}" type="datetime3">
              <a:rPr lang="de-DE" smtClean="0"/>
              <a:pPr/>
              <a:t>04/07/24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966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4251116E-D0AE-C1E2-489D-F7F2DFDF11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34103">
            <a:off x="7960812" y="-1816766"/>
            <a:ext cx="3106145" cy="994270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AF421FD-01FD-240D-AFE0-D4756C9E80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3866" y="996423"/>
            <a:ext cx="7560129" cy="823913"/>
          </a:xfrm>
        </p:spPr>
        <p:txBody>
          <a:bodyPr anchor="b"/>
          <a:lstStyle>
            <a:lvl1pPr algn="l">
              <a:defRPr sz="36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dirty="0"/>
              <a:t>Inhaltsverzeichnis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A2B0642-5686-3ED4-63A8-3EE7FBED6C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3866" y="2165242"/>
            <a:ext cx="7590064" cy="2439386"/>
          </a:xfrm>
        </p:spPr>
        <p:txBody>
          <a:bodyPr/>
          <a:lstStyle>
            <a:lvl1pPr marL="514350" indent="-514350" algn="l">
              <a:lnSpc>
                <a:spcPct val="150000"/>
              </a:lnSpc>
              <a:buFont typeface="+mj-lt"/>
              <a:buAutoNum type="romanUcPeriod"/>
              <a:defRPr sz="2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Kapitel 1 | Die Strategie</a:t>
            </a:r>
          </a:p>
          <a:p>
            <a:r>
              <a:rPr lang="de-DE" dirty="0"/>
              <a:t>Kapitel 2 | Rechtliche Grundlagen</a:t>
            </a:r>
          </a:p>
          <a:p>
            <a:r>
              <a:rPr lang="de-DE" dirty="0"/>
              <a:t>Kapitel 3 | Aufbau Dateninfrastruktur</a:t>
            </a:r>
          </a:p>
          <a:p>
            <a:r>
              <a:rPr lang="de-DE" dirty="0"/>
              <a:t>Kapitel 4 | Ausblick 2025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77CA98C7-4171-26F3-626C-4EBAEBC381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044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04/06/2024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0265417-8B7F-4317-DCD7-9611FB315F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00" y="5694973"/>
            <a:ext cx="2342574" cy="106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1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2707426-5985-C681-C9BE-957B73F4E7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-23955"/>
            <a:ext cx="12192000" cy="6881955"/>
          </a:xfrm>
          <a:prstGeom prst="rect">
            <a:avLst/>
          </a:prstGeom>
        </p:spPr>
      </p:pic>
      <p:pic>
        <p:nvPicPr>
          <p:cNvPr id="11" name="Grafik 10" descr="Ein Bild, das Text, ClipArt, Vektorgrafiken enthält.&#10;&#10;Automatisch generierte Beschreibung">
            <a:extLst>
              <a:ext uri="{FF2B5EF4-FFF2-40B4-BE49-F238E27FC236}">
                <a16:creationId xmlns:a16="http://schemas.microsoft.com/office/drawing/2014/main" id="{C621EFD9-E4BD-5F96-26FD-F1AE19411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42585" y="-5542585"/>
            <a:ext cx="1131214" cy="12216384"/>
          </a:xfrm>
          <a:prstGeom prst="rect">
            <a:avLst/>
          </a:prstGeom>
        </p:spPr>
      </p:pic>
      <p:pic>
        <p:nvPicPr>
          <p:cNvPr id="13" name="Grafik 12" descr="Ein Bild, das Text, ClipArt, Vektorgrafiken enthält.&#10;&#10;Automatisch generierte Beschreibung">
            <a:extLst>
              <a:ext uri="{FF2B5EF4-FFF2-40B4-BE49-F238E27FC236}">
                <a16:creationId xmlns:a16="http://schemas.microsoft.com/office/drawing/2014/main" id="{AD0E7EAE-43B0-21B7-A1E0-1C7FB95350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144492" y="3810494"/>
            <a:ext cx="1304926" cy="4790091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38461852-6DF1-4F46-D25F-A93B7C83E019}"/>
              </a:ext>
            </a:extLst>
          </p:cNvPr>
          <p:cNvSpPr/>
          <p:nvPr userDrawn="1"/>
        </p:nvSpPr>
        <p:spPr>
          <a:xfrm>
            <a:off x="0" y="1484054"/>
            <a:ext cx="5597359" cy="3042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E170EBED-D1A6-EB23-1787-E40A8D9F59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2158" y="1445432"/>
            <a:ext cx="4502102" cy="1427161"/>
          </a:xfrm>
        </p:spPr>
        <p:txBody>
          <a:bodyPr anchor="b">
            <a:normAutofit/>
          </a:bodyPr>
          <a:lstStyle>
            <a:lvl1pPr marL="0" indent="0">
              <a:lnSpc>
                <a:spcPts val="3600"/>
              </a:lnSpc>
              <a:buNone/>
              <a:defRPr sz="3200" b="1" i="0" kern="1700" spc="1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Ich bin ein </a:t>
            </a:r>
            <a:r>
              <a:rPr lang="de-DE" dirty="0" err="1"/>
              <a:t>Kapiteltrenner</a:t>
            </a:r>
            <a:endParaRPr lang="de-DE" dirty="0"/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3F5EFF48-DABA-CC66-8094-C3EEE6D9F2A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2157" y="3067939"/>
            <a:ext cx="4502102" cy="1208237"/>
          </a:xfrm>
        </p:spPr>
        <p:txBody>
          <a:bodyPr anchor="t">
            <a:normAutofit/>
          </a:bodyPr>
          <a:lstStyle>
            <a:lvl1pPr marL="0" indent="0" algn="l" fontAlgn="t">
              <a:lnSpc>
                <a:spcPts val="2800"/>
              </a:lnSpc>
              <a:spcBef>
                <a:spcPts val="1600"/>
              </a:spcBef>
              <a:spcAft>
                <a:spcPts val="1800"/>
              </a:spcAft>
              <a:buNone/>
              <a:defRPr sz="2000" b="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Kurzer Informationstext zur Einleitung in das Kapitels in ca. 2 Zeilen</a:t>
            </a:r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F7B51252-2534-75EC-DA39-3475AB44A6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044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04/06/2024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672343E0-B970-6139-3283-1BF5C9FDD9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00" y="5694973"/>
            <a:ext cx="2342574" cy="106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8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EBD7C295-200F-D2F3-6CE4-09A0C7E60119}"/>
              </a:ext>
            </a:extLst>
          </p:cNvPr>
          <p:cNvSpPr/>
          <p:nvPr userDrawn="1"/>
        </p:nvSpPr>
        <p:spPr>
          <a:xfrm>
            <a:off x="-42531" y="-31896"/>
            <a:ext cx="12280604" cy="69324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Grafik 10" descr="Ein Bild, das Text, ClipArt, Vektorgrafiken enthält.&#10;&#10;Automatisch generierte Beschreibung">
            <a:extLst>
              <a:ext uri="{FF2B5EF4-FFF2-40B4-BE49-F238E27FC236}">
                <a16:creationId xmlns:a16="http://schemas.microsoft.com/office/drawing/2014/main" id="{C621EFD9-E4BD-5F96-26FD-F1AE19411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49038" y="-4923468"/>
            <a:ext cx="2497464" cy="12280610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0258131C-CAF7-6E75-02C2-47B3BD5B5878}"/>
              </a:ext>
            </a:extLst>
          </p:cNvPr>
          <p:cNvSpPr txBox="1">
            <a:spLocks/>
          </p:cNvSpPr>
          <p:nvPr userDrawn="1"/>
        </p:nvSpPr>
        <p:spPr>
          <a:xfrm>
            <a:off x="9276347" y="63403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b="0" i="0" kern="1200">
                <a:solidFill>
                  <a:srgbClr val="0044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4EF4BC-903C-C240-97AB-FEF736B2B1B2}" type="datetimeFigureOut">
              <a:rPr lang="de-DE" smtClean="0">
                <a:solidFill>
                  <a:schemeClr val="tx1"/>
                </a:solidFill>
              </a:rPr>
              <a:pPr/>
              <a:t>04.07.2024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4E42DCD-24F8-29FA-1757-B0B51BD2BCE8}"/>
              </a:ext>
            </a:extLst>
          </p:cNvPr>
          <p:cNvSpPr/>
          <p:nvPr userDrawn="1"/>
        </p:nvSpPr>
        <p:spPr>
          <a:xfrm>
            <a:off x="-42534" y="1484054"/>
            <a:ext cx="5641583" cy="30422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6E3EE35-4A24-94A4-05E1-ABCF42B47D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9467" y="1440164"/>
            <a:ext cx="4496031" cy="1331465"/>
          </a:xfrm>
        </p:spPr>
        <p:txBody>
          <a:bodyPr anchor="b">
            <a:normAutofit/>
          </a:bodyPr>
          <a:lstStyle>
            <a:lvl1pPr marL="0" indent="0">
              <a:lnSpc>
                <a:spcPts val="3600"/>
              </a:lnSpc>
              <a:buNone/>
              <a:defRPr sz="3200" b="1" i="0" kern="1700" spc="100" baseline="0">
                <a:solidFill>
                  <a:srgbClr val="0044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Ich bin ein </a:t>
            </a:r>
            <a:r>
              <a:rPr lang="de-DE" dirty="0" err="1"/>
              <a:t>Kapiteltrenner</a:t>
            </a:r>
            <a:endParaRPr lang="de-DE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E45909E6-4EEA-FB91-A701-1287E17A99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9467" y="2912271"/>
            <a:ext cx="4496031" cy="1149366"/>
          </a:xfrm>
        </p:spPr>
        <p:txBody>
          <a:bodyPr anchor="t">
            <a:normAutofit/>
          </a:bodyPr>
          <a:lstStyle>
            <a:lvl1pPr marL="0" indent="0" algn="l" fontAlgn="t">
              <a:lnSpc>
                <a:spcPts val="2800"/>
              </a:lnSpc>
              <a:spcBef>
                <a:spcPts val="1600"/>
              </a:spcBef>
              <a:spcAft>
                <a:spcPts val="1800"/>
              </a:spcAft>
              <a:buNone/>
              <a:defRPr sz="2000" b="0" i="0" spc="1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Kurzer Infotext zur Einleitung in das Kapitels in ca. 2 Zeilen</a:t>
            </a:r>
          </a:p>
        </p:txBody>
      </p:sp>
      <p:pic>
        <p:nvPicPr>
          <p:cNvPr id="13" name="Grafik 12" descr="Ein Bild, das Text, ClipArt, Vektorgrafiken enthält.&#10;&#10;Automatisch generierte Beschreibung">
            <a:extLst>
              <a:ext uri="{FF2B5EF4-FFF2-40B4-BE49-F238E27FC236}">
                <a16:creationId xmlns:a16="http://schemas.microsoft.com/office/drawing/2014/main" id="{AD0E7EAE-43B0-21B7-A1E0-1C7FB95350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740"/>
          <a:stretch/>
        </p:blipFill>
        <p:spPr>
          <a:xfrm rot="5400000">
            <a:off x="6442188" y="1610968"/>
            <a:ext cx="1764490" cy="8814638"/>
          </a:xfrm>
          <a:prstGeom prst="rect">
            <a:avLst/>
          </a:prstGeom>
        </p:spPr>
      </p:pic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80B4D515-4F4C-D7F6-F0F8-597CDFCDCE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044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04/06/2024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814078A-543E-F5C6-99FE-104FDA6B01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00" y="5698260"/>
            <a:ext cx="2342574" cy="106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7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bg>
      <p:bgPr>
        <a:solidFill>
          <a:srgbClr val="0044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4ED958BA-D598-C7F3-B599-297790BD5C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20357" y="5553075"/>
            <a:ext cx="3082884" cy="424732"/>
          </a:xfrm>
        </p:spPr>
        <p:txBody>
          <a:bodyPr wrap="square" rIns="90000" anchor="t" anchorCtr="0"/>
          <a:lstStyle>
            <a:lvl1pPr marL="0" indent="0" algn="l">
              <a:buNone/>
              <a:defRPr sz="1200" b="0" i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Prof. Dr. Manfred Muster </a:t>
            </a:r>
            <a:br>
              <a:rPr lang="de-DE" dirty="0"/>
            </a:br>
            <a:r>
              <a:rPr lang="de-DE" dirty="0"/>
              <a:t>Institut Musterhausen, 2022 </a:t>
            </a:r>
          </a:p>
        </p:txBody>
      </p:sp>
      <p:pic>
        <p:nvPicPr>
          <p:cNvPr id="6" name="Grafik 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E556667A-3EEE-364A-BAA2-2470D08F2B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728611" cy="6858000"/>
          </a:xfrm>
          <a:prstGeom prst="rect">
            <a:avLst/>
          </a:prstGeom>
        </p:spPr>
      </p:pic>
      <p:pic>
        <p:nvPicPr>
          <p:cNvPr id="7" name="Grafik 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C0869DF-0940-72E0-2243-2E0C04D992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4951" y="265176"/>
            <a:ext cx="1487049" cy="659282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2B8D42F6-5430-9081-EE87-3C53832DE841}"/>
              </a:ext>
            </a:extLst>
          </p:cNvPr>
          <p:cNvSpPr/>
          <p:nvPr userDrawn="1"/>
        </p:nvSpPr>
        <p:spPr>
          <a:xfrm>
            <a:off x="1061883" y="1453895"/>
            <a:ext cx="10068233" cy="3794761"/>
          </a:xfrm>
          <a:prstGeom prst="rect">
            <a:avLst/>
          </a:prstGeom>
          <a:solidFill>
            <a:schemeClr val="lt1">
              <a:alpha val="7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ECAEA8A3-3438-5858-4B2C-4235CDB8BD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05643" y="1851819"/>
            <a:ext cx="8980714" cy="2992324"/>
          </a:xfrm>
        </p:spPr>
        <p:txBody>
          <a:bodyPr anchor="ctr">
            <a:noAutofit/>
          </a:bodyPr>
          <a:lstStyle>
            <a:lvl1pPr marL="0" indent="0" algn="ctr">
              <a:lnSpc>
                <a:spcPct val="120000"/>
              </a:lnSpc>
              <a:buNone/>
              <a:defRPr sz="28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004467"/>
                </a:solidFill>
              </a:defRPr>
            </a:lvl2pPr>
            <a:lvl3pPr>
              <a:defRPr>
                <a:solidFill>
                  <a:srgbClr val="004467"/>
                </a:solidFill>
              </a:defRPr>
            </a:lvl3pPr>
            <a:lvl4pPr>
              <a:defRPr>
                <a:solidFill>
                  <a:srgbClr val="004467"/>
                </a:solidFill>
              </a:defRPr>
            </a:lvl4pPr>
            <a:lvl5pPr>
              <a:defRPr>
                <a:solidFill>
                  <a:srgbClr val="004467"/>
                </a:solidFill>
              </a:defRPr>
            </a:lvl5pPr>
          </a:lstStyle>
          <a:p>
            <a:pPr lvl="0"/>
            <a:r>
              <a:rPr lang="de-DE" dirty="0"/>
              <a:t>„Hier steht ein Zitat in einer editierbaren </a:t>
            </a:r>
            <a:r>
              <a:rPr lang="de-DE" dirty="0" err="1"/>
              <a:t>Zitatbox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</a:t>
            </a:r>
            <a:r>
              <a:rPr lang="de-DE" dirty="0" err="1"/>
              <a:t>etLorem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.“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42130D9-4E60-63EF-9EAE-5AE8C4869F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91" y="398528"/>
            <a:ext cx="1231760" cy="56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33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Impressum - BMG - 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0545C67-8A1E-F866-3B48-B0B3BAC18A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998" y="1128684"/>
            <a:ext cx="3315297" cy="150978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DB3330A-3BB7-059C-6D57-6B40C551EE08}"/>
              </a:ext>
            </a:extLst>
          </p:cNvPr>
          <p:cNvSpPr txBox="1"/>
          <p:nvPr userDrawn="1"/>
        </p:nvSpPr>
        <p:spPr>
          <a:xfrm>
            <a:off x="6122191" y="2447389"/>
            <a:ext cx="272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b="1" i="0" cap="small" spc="100" baseline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Impressum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3ACB539-9B65-DF50-D7F5-5285EDF68964}"/>
              </a:ext>
            </a:extLst>
          </p:cNvPr>
          <p:cNvSpPr txBox="1"/>
          <p:nvPr userDrawn="1"/>
        </p:nvSpPr>
        <p:spPr>
          <a:xfrm>
            <a:off x="6122191" y="2929826"/>
            <a:ext cx="44678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Koordinationsstelle </a:t>
            </a:r>
            <a:r>
              <a:rPr kumimoji="0" lang="de-DE" sz="1400" b="0" i="0" u="none" strike="noStrike" kern="1200" cap="none" spc="10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für</a:t>
            </a:r>
            <a:r>
              <a:rPr kumimoji="0" lang="de-DE" sz="14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das Projekt genomDE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c/o TMF e. V.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Charlottenstraße 42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10117 Berlin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+49 30 22 00 24 70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info@genom.de</a:t>
            </a:r>
            <a:r>
              <a:rPr kumimoji="0" lang="de-DE" sz="14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kumimoji="0" lang="de-DE" sz="1400" b="0" i="0" u="none" strike="noStrike" kern="120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www.genom.de</a:t>
            </a:r>
            <a:endParaRPr kumimoji="0" lang="de-DE" sz="1400" b="0" i="0" u="none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5D72D95-8DA5-406B-318F-F109A3F1B5C8}"/>
              </a:ext>
            </a:extLst>
          </p:cNvPr>
          <p:cNvSpPr/>
          <p:nvPr userDrawn="1"/>
        </p:nvSpPr>
        <p:spPr>
          <a:xfrm>
            <a:off x="9144295" y="4895207"/>
            <a:ext cx="2207919" cy="19627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F0F6466-15E4-2EF9-4AA2-BDF371F3A44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27826" y="4953656"/>
            <a:ext cx="1683387" cy="1776698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11E193FD-8C3A-E699-FB77-446198BA1E1E}"/>
              </a:ext>
            </a:extLst>
          </p:cNvPr>
          <p:cNvSpPr txBox="1"/>
          <p:nvPr userDrawn="1"/>
        </p:nvSpPr>
        <p:spPr>
          <a:xfrm>
            <a:off x="6096000" y="5420415"/>
            <a:ext cx="4467838" cy="525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780"/>
              </a:lnSpc>
            </a:pPr>
            <a:r>
              <a:rPr lang="de-DE" sz="1100" b="1" i="0" spc="1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Gefördert durch:</a:t>
            </a:r>
          </a:p>
          <a:p>
            <a:pPr lvl="0">
              <a:lnSpc>
                <a:spcPts val="1780"/>
              </a:lnSpc>
            </a:pPr>
            <a:r>
              <a:rPr lang="de-DE" sz="1100" b="0" i="0" spc="1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Bundesministerium für Gesundheit</a:t>
            </a:r>
          </a:p>
        </p:txBody>
      </p:sp>
    </p:spTree>
    <p:extLst>
      <p:ext uri="{BB962C8B-B14F-4D97-AF65-F5344CB8AC3E}">
        <p14:creationId xmlns:p14="http://schemas.microsoft.com/office/powerpoint/2010/main" val="6596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Legal Notice - BMG - 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0545C67-8A1E-F866-3B48-B0B3BAC18A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998" y="1128684"/>
            <a:ext cx="3315297" cy="150978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DB3330A-3BB7-059C-6D57-6B40C551EE08}"/>
              </a:ext>
            </a:extLst>
          </p:cNvPr>
          <p:cNvSpPr txBox="1"/>
          <p:nvPr userDrawn="1"/>
        </p:nvSpPr>
        <p:spPr>
          <a:xfrm>
            <a:off x="6096000" y="2393797"/>
            <a:ext cx="272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b="1" i="0" cap="small" spc="100" baseline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Legal </a:t>
            </a:r>
            <a:r>
              <a:rPr lang="de-DE" b="1" i="0" cap="small" spc="100" baseline="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Notice</a:t>
            </a:r>
            <a:endParaRPr lang="de-DE" b="1" i="0" cap="small" spc="100" baseline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3ACB539-9B65-DF50-D7F5-5285EDF68964}"/>
              </a:ext>
            </a:extLst>
          </p:cNvPr>
          <p:cNvSpPr txBox="1"/>
          <p:nvPr userDrawn="1"/>
        </p:nvSpPr>
        <p:spPr>
          <a:xfrm>
            <a:off x="6096000" y="2886256"/>
            <a:ext cx="4467838" cy="17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980"/>
              </a:lnSpc>
            </a:pPr>
            <a:r>
              <a:rPr lang="de-DE" sz="1400" b="0" i="0" spc="1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TMF – Technology, Methods, and Infrastructure </a:t>
            </a:r>
            <a:r>
              <a:rPr lang="de-DE" sz="1400" b="0" i="0" spc="100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sz="1400" b="0" i="0" spc="1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b="0" i="0" spc="100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Networked</a:t>
            </a:r>
            <a:r>
              <a:rPr lang="de-DE" sz="1400" b="0" i="0" spc="1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Medical Research Charlottenstraße 42/Dorotheenstraße</a:t>
            </a:r>
          </a:p>
          <a:p>
            <a:pPr lvl="0">
              <a:lnSpc>
                <a:spcPts val="1980"/>
              </a:lnSpc>
            </a:pPr>
            <a:r>
              <a:rPr lang="de-DE" sz="1400" b="0" i="0" spc="1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10117 Berlin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+49 30 22 00 24 70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info@genom.de</a:t>
            </a:r>
            <a:r>
              <a:rPr kumimoji="0" lang="de-DE" sz="14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kumimoji="0" lang="de-DE" sz="1400" b="0" i="0" u="none" strike="noStrike" kern="120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www.genom.de</a:t>
            </a:r>
            <a:endParaRPr kumimoji="0" lang="de-DE" sz="1400" b="0" i="0" u="none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ts val="1980"/>
              </a:lnSpc>
            </a:pPr>
            <a:endParaRPr lang="de-DE" sz="1400" b="0" i="0" spc="1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5D72D95-8DA5-406B-318F-F109A3F1B5C8}"/>
              </a:ext>
            </a:extLst>
          </p:cNvPr>
          <p:cNvSpPr/>
          <p:nvPr userDrawn="1"/>
        </p:nvSpPr>
        <p:spPr>
          <a:xfrm>
            <a:off x="9144295" y="4895207"/>
            <a:ext cx="2207919" cy="21190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1E193FD-8C3A-E699-FB77-446198BA1E1E}"/>
              </a:ext>
            </a:extLst>
          </p:cNvPr>
          <p:cNvSpPr txBox="1"/>
          <p:nvPr userDrawn="1"/>
        </p:nvSpPr>
        <p:spPr>
          <a:xfrm>
            <a:off x="6098738" y="4895207"/>
            <a:ext cx="4467838" cy="525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780"/>
              </a:lnSpc>
            </a:pPr>
            <a:r>
              <a:rPr lang="de-DE" sz="1100" b="1" i="0" spc="100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Funded</a:t>
            </a:r>
            <a:r>
              <a:rPr lang="de-DE" sz="1100" b="1" i="0" spc="1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100" b="1" i="0" spc="100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</a:t>
            </a:r>
            <a:r>
              <a:rPr lang="de-DE" sz="1100" b="1" i="0" spc="1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0">
              <a:lnSpc>
                <a:spcPts val="1780"/>
              </a:lnSpc>
            </a:pPr>
            <a:r>
              <a:rPr lang="de-DE" sz="1100" b="0" i="0" spc="1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Federal Ministry </a:t>
            </a:r>
            <a:r>
              <a:rPr lang="de-DE" sz="1100" b="0" i="0" spc="100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1100" b="0" i="0" spc="1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Health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2BC0B49-4888-D345-0866-9B2D3B6CFC4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37365" y="4927657"/>
            <a:ext cx="2082190" cy="178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4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31EF387-B181-CD6A-4906-24AF55F26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88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E06B028-4C3B-11A4-3752-370948D4D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29394"/>
            <a:ext cx="10515600" cy="128188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22A941-EB8B-73BF-232A-32507871C2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044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04/06/2024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5276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701" r:id="rId3"/>
    <p:sldLayoutId id="2147483660" r:id="rId4"/>
    <p:sldLayoutId id="2147483699" r:id="rId5"/>
    <p:sldLayoutId id="2147483689" r:id="rId6"/>
    <p:sldLayoutId id="2147483688" r:id="rId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9BC0DD"/>
        </a:buClr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9BC0DD"/>
        </a:buClr>
        <a:buSzPct val="80000"/>
        <a:buFont typeface=".PingFang SC Regular"/>
        <a:buChar char="◇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9BC0DD"/>
        </a:buClr>
        <a:buFont typeface="Symbol" pitchFamily="2" charset="2"/>
        <a:buChar char="-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498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4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31EF387-B181-CD6A-4906-24AF55F26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268894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E06B028-4C3B-11A4-3752-370948D4D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2729394"/>
            <a:ext cx="5257800" cy="128188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B50A4C2B-36C9-3BE3-2D97-3EB628A1C9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7620" y="0"/>
            <a:ext cx="3725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027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9BC0DD"/>
        </a:buClr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9BC0DD"/>
        </a:buClr>
        <a:buSzPct val="80000"/>
        <a:buFont typeface=".PingFang SC Regular"/>
        <a:buChar char="◇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9BC0DD"/>
        </a:buClr>
        <a:buFont typeface="Symbol" pitchFamily="2" charset="2"/>
        <a:buChar char="-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498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31EF387-B181-CD6A-4906-24AF55F26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E06B028-4C3B-11A4-3752-370948D4D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28188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213876C-6EC6-B271-2961-5A9B873788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0421" y="1344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4467"/>
                </a:solidFill>
              </a:defRPr>
            </a:lvl1pPr>
          </a:lstStyle>
          <a:p>
            <a:r>
              <a:rPr lang="de-DE"/>
              <a:t>04/06/2024</a:t>
            </a:r>
          </a:p>
        </p:txBody>
      </p:sp>
      <p:pic>
        <p:nvPicPr>
          <p:cNvPr id="4" name="Grafik 3" descr="Ein Bild, das Text, ClipArt, Vektorgrafiken enthält.&#10;&#10;Automatisch generierte Beschreibung">
            <a:extLst>
              <a:ext uri="{FF2B5EF4-FFF2-40B4-BE49-F238E27FC236}">
                <a16:creationId xmlns:a16="http://schemas.microsoft.com/office/drawing/2014/main" id="{BE5DCD47-23EA-2705-6A83-E03A5DED16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139155" y="-2270525"/>
            <a:ext cx="615744" cy="515679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A0DE5CF-0994-83B0-581A-E5A64224317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61" y="5985452"/>
            <a:ext cx="1580988" cy="71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7" r:id="rId2"/>
    <p:sldLayoutId id="2147483679" r:id="rId3"/>
    <p:sldLayoutId id="2147483680" r:id="rId4"/>
    <p:sldLayoutId id="2147483681" r:id="rId5"/>
    <p:sldLayoutId id="2147483682" r:id="rId6"/>
    <p:sldLayoutId id="2147483718" r:id="rId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9BC0DD"/>
        </a:buClr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9BC0DD"/>
        </a:buClr>
        <a:buSzPct val="80000"/>
        <a:buFont typeface=".PingFang SC Regular"/>
        <a:buChar char="◇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9BC0DD"/>
        </a:buClr>
        <a:buFont typeface="Symbol" pitchFamily="2" charset="2"/>
        <a:buChar char="-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498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rzteblatt.de/pdf.asp?id=237714" TargetMode="External"/><Relationship Id="rId2" Type="http://schemas.openxmlformats.org/officeDocument/2006/relationships/hyperlink" Target="https://www.esanum.de/rare-diseases/feeds/rare-diseases/posts/genomde-ganz-genom-sequenzierung-deutschland-seltene-erkrankungen" TargetMode="Externa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054B1A5-0326-9C15-602C-BEAA20027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04/06/2024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AB671FC-EAF4-AEC5-A17F-5A46CD3890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Konzeption von genomDE für das Modellvorhaben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45A65D25-4B18-7E33-A6C1-C6C63432D0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Sebastian C. Semler</a:t>
            </a:r>
          </a:p>
          <a:p>
            <a:r>
              <a:rPr lang="de-DE" dirty="0"/>
              <a:t>Koordinierungsstelle genomDE, Berlin</a:t>
            </a:r>
          </a:p>
        </p:txBody>
      </p:sp>
    </p:spTree>
    <p:extLst>
      <p:ext uri="{BB962C8B-B14F-4D97-AF65-F5344CB8AC3E}">
        <p14:creationId xmlns:p14="http://schemas.microsoft.com/office/powerpoint/2010/main" val="410744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7DF1AD9-92DB-4E54-85DE-133889FE0C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1664" y="863661"/>
            <a:ext cx="9660773" cy="369332"/>
          </a:xfrm>
        </p:spPr>
        <p:txBody>
          <a:bodyPr/>
          <a:lstStyle/>
          <a:p>
            <a:r>
              <a:rPr lang="de-DE" dirty="0"/>
              <a:t>§ 64e SGB V - Modellvorhaben regelt die rechtlichen Grundlagen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73A7262-DD02-4578-8A00-65BDB6B09C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1665" y="1585392"/>
            <a:ext cx="9660774" cy="4503669"/>
          </a:xfrm>
        </p:spPr>
        <p:txBody>
          <a:bodyPr/>
          <a:lstStyle/>
          <a:p>
            <a:r>
              <a:rPr lang="de-DE" b="1" dirty="0"/>
              <a:t>Meilenstein für die genomische Medizin in Deutschland</a:t>
            </a:r>
            <a:r>
              <a:rPr lang="de-DE" dirty="0"/>
              <a:t> erreicht:</a:t>
            </a:r>
          </a:p>
          <a:p>
            <a:r>
              <a:rPr lang="de-DE" dirty="0"/>
              <a:t>Das Modellvorhaben Genomsequenzierung (§64e SGB V) startet im Juli 2024 und testet für 5 Jahre die Genomsequenzierung in der Regelversorgung, d.h. mit Kostenerstattung durch die gesetzlichen Krankenkassen.</a:t>
            </a:r>
          </a:p>
          <a:p>
            <a:endParaRPr lang="de-DE" dirty="0"/>
          </a:p>
          <a:p>
            <a:r>
              <a:rPr lang="de-DE" dirty="0"/>
              <a:t>Akteure der Umsetzung: </a:t>
            </a:r>
          </a:p>
          <a:p>
            <a:r>
              <a:rPr lang="de-DE" dirty="0"/>
              <a:t>BfArM (Plattformträger), RKI (Vertrauensstelle), vertraglich gebundene Dienstleister des Plattformträgers,</a:t>
            </a:r>
            <a:br>
              <a:rPr lang="de-DE" dirty="0"/>
            </a:br>
            <a:r>
              <a:rPr lang="de-DE" dirty="0"/>
              <a:t>GKV-SV und VUD als Verhandlungspartner für:</a:t>
            </a:r>
            <a:br>
              <a:rPr lang="de-DE" dirty="0"/>
            </a:br>
            <a:r>
              <a:rPr lang="de-DE" dirty="0"/>
              <a:t>GKV (Kostenträger) und Universitätsmedizin/klinische Netzwerke (Leistungserbringer)</a:t>
            </a:r>
          </a:p>
          <a:p>
            <a:endParaRPr lang="de-DE" dirty="0"/>
          </a:p>
          <a:p>
            <a:r>
              <a:rPr lang="de-DE" dirty="0"/>
              <a:t>Konzeption, Begleitung, Unterstützung, ggf. Weiterentwicklung:</a:t>
            </a:r>
            <a:br>
              <a:rPr lang="de-DE" dirty="0"/>
            </a:br>
            <a:r>
              <a:rPr lang="de-DE" dirty="0"/>
              <a:t>genomDE-Konsortium (unter Einbindung aller genannten Akteure)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3D92F9-51A6-4481-8556-9D7C6BD4FE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04/06/2024</a:t>
            </a:r>
          </a:p>
        </p:txBody>
      </p:sp>
    </p:spTree>
    <p:extLst>
      <p:ext uri="{BB962C8B-B14F-4D97-AF65-F5344CB8AC3E}">
        <p14:creationId xmlns:p14="http://schemas.microsoft.com/office/powerpoint/2010/main" val="2081278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AAABC29-E449-B362-2466-E7175436E3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9788" y="1623095"/>
            <a:ext cx="10488668" cy="341632"/>
          </a:xfrm>
        </p:spPr>
        <p:txBody>
          <a:bodyPr/>
          <a:lstStyle/>
          <a:p>
            <a:pPr marL="627063" indent="-627063">
              <a:tabLst>
                <a:tab pos="627063" algn="l"/>
              </a:tabLst>
            </a:pPr>
            <a:r>
              <a:rPr lang="de" sz="1800" dirty="0"/>
              <a:t>Unterstützung des Plattformträgers bei der Implementierung</a:t>
            </a:r>
            <a:endParaRPr lang="de-DE" sz="18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5072CF71-2377-4C70-8516-CF6C15FE0A51}"/>
              </a:ext>
            </a:extLst>
          </p:cNvPr>
          <p:cNvSpPr txBox="1">
            <a:spLocks/>
          </p:cNvSpPr>
          <p:nvPr/>
        </p:nvSpPr>
        <p:spPr>
          <a:xfrm>
            <a:off x="888179" y="1964727"/>
            <a:ext cx="10488668" cy="39537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BC0DD"/>
              </a:buClr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BC0DD"/>
              </a:buClr>
              <a:buSzPct val="80000"/>
              <a:buFont typeface=".PingFang SC Regular"/>
              <a:buChar char="◇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BC0DD"/>
              </a:buClr>
              <a:buFont typeface="Symbol" pitchFamily="2" charset="2"/>
              <a:buChar char="-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spcBef>
                <a:spcPts val="1200"/>
              </a:spcBef>
              <a:buSzPts val="1800"/>
              <a:buFont typeface="Arial" panose="020B0604020202020204" pitchFamily="34" charset="0"/>
              <a:buChar char="●"/>
            </a:pPr>
            <a:r>
              <a:rPr lang="de-DE" dirty="0"/>
              <a:t>Implementierung der Konzepte aus genomDE im Modellvorhaben obliegt dem Plattformträger (BfArM) - Abt. 5 - Forschung (Frau Prof. Hänisch)</a:t>
            </a:r>
          </a:p>
          <a:p>
            <a:pPr marL="457200" indent="-342900">
              <a:spcBef>
                <a:spcPts val="1200"/>
              </a:spcBef>
              <a:buSzPts val="1800"/>
              <a:buFont typeface="Arial" panose="020B0604020202020204" pitchFamily="34" charset="0"/>
              <a:buChar char="●"/>
            </a:pPr>
            <a:r>
              <a:rPr lang="de-DE" dirty="0"/>
              <a:t>BfArM greift dazu auf fachliche Unterstützung aus genomDE zurück</a:t>
            </a:r>
          </a:p>
          <a:p>
            <a:pPr marL="457200" indent="-342900">
              <a:spcBef>
                <a:spcPts val="1200"/>
              </a:spcBef>
              <a:buSzPts val="1800"/>
              <a:buFont typeface="Arial" panose="020B0604020202020204" pitchFamily="34" charset="0"/>
              <a:buChar char="●"/>
            </a:pPr>
            <a:r>
              <a:rPr lang="de-DE" dirty="0"/>
              <a:t>Kleine, fokussierte Arbeitsgruppen, die vom BfArM bei Bedarf einberufen werden</a:t>
            </a:r>
          </a:p>
          <a:p>
            <a:pPr marL="1028700" lvl="1">
              <a:spcBef>
                <a:spcPts val="1200"/>
              </a:spcBef>
              <a:buSzPts val="1800"/>
              <a:buFont typeface="Arial" panose="020B0604020202020204" pitchFamily="34" charset="0"/>
              <a:buChar char="●"/>
            </a:pPr>
            <a:r>
              <a:rPr lang="de-DE" dirty="0"/>
              <a:t>Technische Umsetzung ‘Minimum Viable </a:t>
            </a:r>
            <a:r>
              <a:rPr lang="de-DE" dirty="0" err="1"/>
              <a:t>Product</a:t>
            </a:r>
            <a:r>
              <a:rPr lang="de-DE" dirty="0"/>
              <a:t>’ </a:t>
            </a:r>
          </a:p>
          <a:p>
            <a:pPr marL="1028700" lvl="1">
              <a:spcBef>
                <a:spcPts val="1200"/>
              </a:spcBef>
              <a:buSzPts val="1800"/>
              <a:buFont typeface="Arial" panose="020B0604020202020204" pitchFamily="34" charset="0"/>
              <a:buChar char="●"/>
            </a:pPr>
            <a:r>
              <a:rPr lang="de-DE" dirty="0"/>
              <a:t>Schreibgruppe Einwilligungstexte </a:t>
            </a:r>
          </a:p>
          <a:p>
            <a:pPr marL="1028700" lvl="1">
              <a:spcBef>
                <a:spcPts val="1200"/>
              </a:spcBef>
              <a:buSzPts val="1800"/>
              <a:buFont typeface="Arial" panose="020B0604020202020204" pitchFamily="34" charset="0"/>
              <a:buChar char="●"/>
            </a:pPr>
            <a:r>
              <a:rPr lang="de-DE" dirty="0"/>
              <a:t>Umsetzung Genomrechenzentren </a:t>
            </a:r>
          </a:p>
          <a:p>
            <a:pPr marL="1028700" lvl="1">
              <a:spcBef>
                <a:spcPts val="1200"/>
              </a:spcBef>
              <a:buSzPts val="1800"/>
              <a:buFont typeface="Arial" panose="020B0604020202020204" pitchFamily="34" charset="0"/>
              <a:buChar char="●"/>
            </a:pPr>
            <a:r>
              <a:rPr lang="de-DE" dirty="0"/>
              <a:t>Je eine Arbeitsgruppe zur Umsetzung je klinischem Netzwerk</a:t>
            </a:r>
          </a:p>
          <a:p>
            <a:pPr marL="457200" indent="-342900">
              <a:spcBef>
                <a:spcPts val="1200"/>
              </a:spcBef>
              <a:buSzPts val="1800"/>
              <a:buFont typeface="Arial" panose="020B0604020202020204" pitchFamily="34" charset="0"/>
              <a:buChar char="●"/>
            </a:pPr>
            <a:r>
              <a:rPr lang="de-DE" dirty="0"/>
              <a:t>Arbeitsgruppen erarbeiten Vorschläge für Datensätze, Austauschformate, Texte, Abläufe im Modellvorhaben</a:t>
            </a:r>
          </a:p>
        </p:txBody>
      </p:sp>
      <p:sp>
        <p:nvSpPr>
          <p:cNvPr id="4" name="Textplatzhalter 1">
            <a:extLst>
              <a:ext uri="{FF2B5EF4-FFF2-40B4-BE49-F238E27FC236}">
                <a16:creationId xmlns:a16="http://schemas.microsoft.com/office/drawing/2014/main" id="{4A4D8D06-38C5-4380-886D-1157B12B07A7}"/>
              </a:ext>
            </a:extLst>
          </p:cNvPr>
          <p:cNvSpPr txBox="1">
            <a:spLocks/>
          </p:cNvSpPr>
          <p:nvPr/>
        </p:nvSpPr>
        <p:spPr>
          <a:xfrm>
            <a:off x="851666" y="575435"/>
            <a:ext cx="10488668" cy="77457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spc="100" baseline="0">
                <a:solidFill>
                  <a:srgbClr val="0044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BC0DD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rgbClr val="0044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BC0DD"/>
              </a:buClr>
              <a:buSzPct val="80000"/>
              <a:buFont typeface=".PingFang SC Regular"/>
              <a:buNone/>
              <a:defRPr sz="1800" kern="1200">
                <a:solidFill>
                  <a:srgbClr val="0044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BC0DD"/>
              </a:buClr>
              <a:buFont typeface="Symbol" pitchFamily="2" charset="2"/>
              <a:buNone/>
              <a:defRPr sz="1800" kern="1200">
                <a:solidFill>
                  <a:srgbClr val="0044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44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indent="-627063">
              <a:tabLst>
                <a:tab pos="627063" algn="l"/>
              </a:tabLst>
            </a:pPr>
            <a:r>
              <a:rPr lang="de-DE" dirty="0"/>
              <a:t>Ergebnisse von genomDE  (1/2)</a:t>
            </a:r>
            <a:endParaRPr lang="de" dirty="0"/>
          </a:p>
          <a:p>
            <a:pPr marL="627063" indent="-627063">
              <a:tabLst>
                <a:tab pos="627063" algn="l"/>
              </a:tabLst>
            </a:pPr>
            <a:r>
              <a:rPr lang="de" dirty="0"/>
              <a:t>Umsetzung des Modellvorhabens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9206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1">
            <a:extLst>
              <a:ext uri="{FF2B5EF4-FFF2-40B4-BE49-F238E27FC236}">
                <a16:creationId xmlns:a16="http://schemas.microsoft.com/office/drawing/2014/main" id="{5F9F0B97-DA3E-4421-822C-AB56F301A5E4}"/>
              </a:ext>
            </a:extLst>
          </p:cNvPr>
          <p:cNvSpPr txBox="1">
            <a:spLocks/>
          </p:cNvSpPr>
          <p:nvPr/>
        </p:nvSpPr>
        <p:spPr>
          <a:xfrm>
            <a:off x="839788" y="224503"/>
            <a:ext cx="10440157" cy="1276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627063" indent="-627063">
              <a:lnSpc>
                <a:spcPct val="90000"/>
              </a:lnSpc>
              <a:spcBef>
                <a:spcPts val="1000"/>
              </a:spcBef>
              <a:buNone/>
              <a:tabLst>
                <a:tab pos="627063" algn="l"/>
              </a:tabLst>
              <a:defRPr b="1" i="0" spc="100" baseline="0">
                <a:solidFill>
                  <a:srgbClr val="0044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898525" lvl="0" indent="-898525">
              <a:spcBef>
                <a:spcPts val="1800"/>
              </a:spcBef>
              <a:tabLst>
                <a:tab pos="898525" algn="l"/>
              </a:tabLst>
              <a:defRPr/>
            </a:pPr>
            <a:r>
              <a:rPr lang="de-DE" dirty="0"/>
              <a:t>Ergebnisse von genomDE (2/2)</a:t>
            </a:r>
          </a:p>
          <a:p>
            <a:pPr marL="898525" lvl="0" indent="-898525">
              <a:spcBef>
                <a:spcPts val="1800"/>
              </a:spcBef>
              <a:tabLst>
                <a:tab pos="898525" algn="l"/>
              </a:tabLst>
              <a:defRPr/>
            </a:pPr>
            <a:r>
              <a:rPr lang="de-DE" dirty="0" err="1"/>
              <a:t>Outreach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A3E8FCE-E400-4E79-8AB6-C600CF723261}"/>
              </a:ext>
            </a:extLst>
          </p:cNvPr>
          <p:cNvSpPr txBox="1"/>
          <p:nvPr/>
        </p:nvSpPr>
        <p:spPr>
          <a:xfrm>
            <a:off x="839788" y="1561685"/>
            <a:ext cx="5360487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tabLst>
                <a:tab pos="271463" algn="l"/>
              </a:tabLst>
            </a:pPr>
            <a:r>
              <a:rPr lang="de-DE" sz="1600" b="1" dirty="0">
                <a:solidFill>
                  <a:srgbClr val="004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X-Account </a:t>
            </a:r>
            <a:r>
              <a:rPr lang="de-DE" sz="1600" dirty="0">
                <a:solidFill>
                  <a:srgbClr val="004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seit 6. Oktober 2023 online</a:t>
            </a:r>
          </a:p>
          <a:p>
            <a:pPr marL="271463" indent="-271463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de-DE" sz="1600" dirty="0">
                <a:solidFill>
                  <a:srgbClr val="004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Frequenz: zweimal wöchentlich (dienstags und donnerstags)</a:t>
            </a:r>
          </a:p>
          <a:p>
            <a:pPr marL="271463" indent="-271463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de-DE" sz="1600" dirty="0">
                <a:solidFill>
                  <a:srgbClr val="004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108 Follower</a:t>
            </a:r>
            <a:br>
              <a:rPr lang="de-DE" sz="1600" dirty="0">
                <a:solidFill>
                  <a:srgbClr val="004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de-DE" sz="1600" dirty="0">
              <a:solidFill>
                <a:srgbClr val="0044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271463" algn="l"/>
              </a:tabLst>
            </a:pPr>
            <a:r>
              <a:rPr lang="de-DE" sz="1600" b="1" dirty="0">
                <a:solidFill>
                  <a:srgbClr val="004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LinkedIn-Account</a:t>
            </a:r>
            <a:r>
              <a:rPr lang="de-DE" sz="1600" dirty="0">
                <a:solidFill>
                  <a:srgbClr val="004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seit 7. Dezember 2023 online</a:t>
            </a:r>
          </a:p>
          <a:p>
            <a:pPr marL="271463" indent="-271463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de-DE" sz="1600" dirty="0">
                <a:solidFill>
                  <a:srgbClr val="004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Frequenz: zweimal wöchentlich (dienstags und donnerstags)</a:t>
            </a:r>
          </a:p>
          <a:p>
            <a:pPr marL="271463" indent="-271463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de-DE" sz="1600" dirty="0">
                <a:solidFill>
                  <a:srgbClr val="004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101 </a:t>
            </a:r>
            <a:r>
              <a:rPr lang="de-DE" sz="1600" dirty="0" err="1">
                <a:solidFill>
                  <a:srgbClr val="004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Follower:innen</a:t>
            </a:r>
            <a:br>
              <a:rPr lang="de-DE" sz="1600" dirty="0">
                <a:solidFill>
                  <a:srgbClr val="004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de-DE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Angaben sind fluide und können sich jederzeit ändern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Auf beiden Accounts funktionieren Posts unterschiedlich gut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1CEB82F-5708-420B-8A75-0279D18A256A}"/>
              </a:ext>
            </a:extLst>
          </p:cNvPr>
          <p:cNvSpPr txBox="1"/>
          <p:nvPr/>
        </p:nvSpPr>
        <p:spPr>
          <a:xfrm>
            <a:off x="6096000" y="1497517"/>
            <a:ext cx="5360487" cy="4898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tabLst>
                <a:tab pos="271463" algn="l"/>
              </a:tabLst>
            </a:pPr>
            <a:r>
              <a:rPr lang="de-DE" sz="1600" b="1" dirty="0">
                <a:solidFill>
                  <a:srgbClr val="004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genomDE-Website:</a:t>
            </a:r>
          </a:p>
          <a:p>
            <a:pPr marL="271463" indent="-271463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de-DE" sz="1600" dirty="0">
                <a:solidFill>
                  <a:srgbClr val="004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www.genom.de</a:t>
            </a:r>
          </a:p>
          <a:p>
            <a:pPr marL="271463" indent="-271463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de-DE" sz="1600" dirty="0">
                <a:solidFill>
                  <a:srgbClr val="004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Leichte Sprache</a:t>
            </a:r>
          </a:p>
          <a:p>
            <a:pPr marL="271463" indent="-271463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de-DE" sz="1600" dirty="0">
                <a:solidFill>
                  <a:srgbClr val="004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Engl. Übersetzungsmöglichkeit</a:t>
            </a:r>
          </a:p>
          <a:p>
            <a:pPr marL="271463" indent="-271463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de-DE" sz="1600" dirty="0">
                <a:solidFill>
                  <a:srgbClr val="004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Kontinuierliche Bearbeitung</a:t>
            </a:r>
          </a:p>
          <a:p>
            <a:pPr marL="271463" indent="-271463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271463" algn="l"/>
              </a:tabLst>
            </a:pPr>
            <a:endParaRPr lang="de-DE" sz="1600" dirty="0">
              <a:solidFill>
                <a:srgbClr val="0044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ts val="1500"/>
              </a:spcBef>
              <a:tabLst>
                <a:tab pos="271463" algn="l"/>
              </a:tabLst>
            </a:pPr>
            <a:r>
              <a:rPr lang="de-DE" sz="1600" b="1" dirty="0">
                <a:solidFill>
                  <a:srgbClr val="004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Erklärfilm</a:t>
            </a:r>
          </a:p>
          <a:p>
            <a:pPr marL="271463" indent="-271463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de-DE" sz="1600" dirty="0">
                <a:solidFill>
                  <a:srgbClr val="004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Unterarbeitsgruppe </a:t>
            </a:r>
            <a:r>
              <a:rPr lang="de-DE" sz="1600" dirty="0" err="1">
                <a:solidFill>
                  <a:srgbClr val="004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Outreach</a:t>
            </a:r>
            <a:r>
              <a:rPr lang="de-DE" sz="1600" dirty="0">
                <a:solidFill>
                  <a:srgbClr val="004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Ende September 2023</a:t>
            </a:r>
          </a:p>
          <a:p>
            <a:pPr marL="271463" indent="-271463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de-DE" sz="1600" dirty="0">
                <a:solidFill>
                  <a:srgbClr val="004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Auswahl einer Agentur aus drei Angeboten</a:t>
            </a:r>
          </a:p>
          <a:p>
            <a:pPr marL="271463" indent="-271463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de-DE" sz="1600" dirty="0">
                <a:solidFill>
                  <a:srgbClr val="004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Enger Zeitplan bei der Definition von Inhalten und Formaten und der Erstellung, BMG direkt eingebunden</a:t>
            </a:r>
          </a:p>
          <a:p>
            <a:pPr marL="271463" indent="-271463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de-DE" sz="1600" dirty="0">
                <a:solidFill>
                  <a:srgbClr val="004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Vorgabe: Modularer Aufbau mit Animations- und Realfilmteilen, einzeln verwendbar in </a:t>
            </a:r>
            <a:r>
              <a:rPr lang="de-DE" sz="1600" dirty="0" err="1">
                <a:solidFill>
                  <a:srgbClr val="004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</a:t>
            </a:r>
            <a:r>
              <a:rPr lang="de-DE" sz="1600" dirty="0">
                <a:solidFill>
                  <a:srgbClr val="004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Media</a:t>
            </a:r>
          </a:p>
          <a:p>
            <a:pPr marL="271463" indent="-271463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de-DE" sz="1600" dirty="0">
                <a:solidFill>
                  <a:srgbClr val="004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Erstellungsprozess mit enger Abstimmung zwischen Agentur und U-Arbeitsgruppe bis Ende Dezember 2023</a:t>
            </a:r>
          </a:p>
          <a:p>
            <a:pPr marL="271463" indent="-271463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de-DE" sz="1600" dirty="0">
                <a:solidFill>
                  <a:srgbClr val="004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Nutzung ab Inkrafttreten Modellvorhaben: Juli 2024</a:t>
            </a:r>
          </a:p>
        </p:txBody>
      </p:sp>
    </p:spTree>
    <p:extLst>
      <p:ext uri="{BB962C8B-B14F-4D97-AF65-F5344CB8AC3E}">
        <p14:creationId xmlns:p14="http://schemas.microsoft.com/office/powerpoint/2010/main" val="135792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CC4A870-E59F-4238-B0FF-D3F76A3F55D3}"/>
              </a:ext>
            </a:extLst>
          </p:cNvPr>
          <p:cNvSpPr/>
          <p:nvPr/>
        </p:nvSpPr>
        <p:spPr>
          <a:xfrm>
            <a:off x="2542674" y="6072346"/>
            <a:ext cx="9585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Links</a:t>
            </a:r>
          </a:p>
          <a:p>
            <a:pPr>
              <a:spcAft>
                <a:spcPts val="0"/>
              </a:spcAft>
            </a:pPr>
            <a:r>
              <a:rPr lang="de-DE" sz="1200" u="sng" dirty="0">
                <a:solidFill>
                  <a:srgbClr val="0563C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https://www.esanum.de/rare-diseases/feeds/rare-diseases/posts/genomde-ganz-genom-sequenzierung-deutschland-seltene-erkrankungen</a:t>
            </a:r>
            <a:endParaRPr lang="de-DE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u="sng" dirty="0">
                <a:solidFill>
                  <a:srgbClr val="0563C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https://www.aerzteblatt.de/pdf.asp?id=237714</a:t>
            </a:r>
            <a:r>
              <a:rPr lang="de-DE" sz="1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de-DE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5019320-7AF2-4C62-B99D-5F587BBE2C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330"/>
          <a:stretch/>
        </p:blipFill>
        <p:spPr>
          <a:xfrm>
            <a:off x="1462754" y="941289"/>
            <a:ext cx="4224172" cy="5131057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353D5DEE-F2D0-4F9F-924A-2042531B507B}"/>
              </a:ext>
            </a:extLst>
          </p:cNvPr>
          <p:cNvSpPr txBox="1">
            <a:spLocks/>
          </p:cNvSpPr>
          <p:nvPr/>
        </p:nvSpPr>
        <p:spPr>
          <a:xfrm>
            <a:off x="839788" y="237514"/>
            <a:ext cx="11016919" cy="14053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898525" lvl="0" indent="-898525">
              <a:spcBef>
                <a:spcPts val="1800"/>
              </a:spcBef>
              <a:tabLst>
                <a:tab pos="898525" algn="l"/>
              </a:tabLst>
              <a:defRPr/>
            </a:pPr>
            <a:r>
              <a:rPr lang="de-DE" sz="2000" dirty="0"/>
              <a:t>Ergebnisse von genomDE</a:t>
            </a:r>
          </a:p>
          <a:p>
            <a:pPr marL="898525" lvl="0" indent="-898525">
              <a:spcBef>
                <a:spcPts val="1800"/>
              </a:spcBef>
              <a:tabLst>
                <a:tab pos="898525" algn="l"/>
              </a:tabLst>
              <a:defRPr/>
            </a:pPr>
            <a:r>
              <a:rPr lang="de-DE" sz="2000" dirty="0" err="1"/>
              <a:t>Outreach</a:t>
            </a:r>
            <a:endParaRPr lang="de-DE" sz="20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80BF3F2-1EFF-4552-806D-1AB8FC99E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624" y="1109731"/>
            <a:ext cx="4616687" cy="511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12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7DF1AD9-92DB-4E54-85DE-133889FE0C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1664" y="863661"/>
            <a:ext cx="9660773" cy="369332"/>
          </a:xfrm>
        </p:spPr>
        <p:txBody>
          <a:bodyPr/>
          <a:lstStyle/>
          <a:p>
            <a:r>
              <a:rPr lang="de-DE" dirty="0"/>
              <a:t>Ausblick, künftige Herausforderungen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73A7262-DD02-4578-8A00-65BDB6B09C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1665" y="1585392"/>
            <a:ext cx="9660774" cy="41190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Evaluation und Begleitung des Modellvorhabens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Integration von Infrastrukturen, Prozessen, Interoperabilität </a:t>
            </a:r>
            <a:br>
              <a:rPr lang="de-DE" sz="2000" dirty="0"/>
            </a:br>
            <a:r>
              <a:rPr lang="de-DE" sz="2000" dirty="0"/>
              <a:t>mit anderen </a:t>
            </a:r>
            <a:r>
              <a:rPr lang="de-DE" sz="2000" dirty="0" err="1"/>
              <a:t>Gesundheitsforschungs</a:t>
            </a:r>
            <a:r>
              <a:rPr lang="de-DE" sz="2000" dirty="0"/>
              <a:t>(daten)</a:t>
            </a:r>
            <a:r>
              <a:rPr lang="de-DE" sz="2000" dirty="0" err="1"/>
              <a:t>infrastrukturen</a:t>
            </a:r>
            <a:r>
              <a:rPr lang="de-DE" sz="2000" dirty="0"/>
              <a:t> (GFDI) </a:t>
            </a:r>
            <a:br>
              <a:rPr lang="de-DE" sz="2000" dirty="0"/>
            </a:br>
            <a:r>
              <a:rPr lang="de-DE" sz="2000" dirty="0"/>
              <a:t>und Forschungsprojekten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Erweiterungen der Indikationen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Erweiterungen der Akteure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Verknüpfungen mit anderen Datenbeständen im Gesundheitsdatenökosystem</a:t>
            </a:r>
            <a:br>
              <a:rPr lang="de-DE" sz="2000" dirty="0"/>
            </a:br>
            <a:r>
              <a:rPr lang="de-DE" sz="2000" dirty="0"/>
              <a:t>(insbes. klinische Versorgungsdaten stationär/ambulant, medizinische Register, klinische Studiendaten, Bioproben in Biobanken)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Einbettung in europäische Integrationsvorhaben zur versorgungs- und/oder forschungsbezogenen Infrastruktur im Bereich Gesundheit,</a:t>
            </a:r>
            <a:br>
              <a:rPr lang="de-DE" sz="2000" dirty="0"/>
            </a:br>
            <a:r>
              <a:rPr lang="de-DE" sz="2000" dirty="0"/>
              <a:t>insbes. EHDS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3D92F9-51A6-4481-8556-9D7C6BD4FE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04/06/2024</a:t>
            </a:r>
          </a:p>
        </p:txBody>
      </p:sp>
    </p:spTree>
    <p:extLst>
      <p:ext uri="{BB962C8B-B14F-4D97-AF65-F5344CB8AC3E}">
        <p14:creationId xmlns:p14="http://schemas.microsoft.com/office/powerpoint/2010/main" val="2972506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273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1E6596E3-CABF-FD75-5344-C6C56A10D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868" y="601218"/>
            <a:ext cx="7560129" cy="823913"/>
          </a:xfrm>
        </p:spPr>
        <p:txBody>
          <a:bodyPr>
            <a:normAutofit fontScale="90000"/>
          </a:bodyPr>
          <a:lstStyle/>
          <a:p>
            <a:r>
              <a:rPr lang="de-DE" dirty="0"/>
              <a:t>genomDE – Nationale Strategie </a:t>
            </a:r>
            <a:br>
              <a:rPr lang="de-DE" dirty="0"/>
            </a:br>
            <a:r>
              <a:rPr lang="de-DE" dirty="0"/>
              <a:t>für Genommedizin</a:t>
            </a:r>
          </a:p>
        </p:txBody>
      </p:sp>
      <p:sp>
        <p:nvSpPr>
          <p:cNvPr id="10" name="Untertitel 9">
            <a:extLst>
              <a:ext uri="{FF2B5EF4-FFF2-40B4-BE49-F238E27FC236}">
                <a16:creationId xmlns:a16="http://schemas.microsoft.com/office/drawing/2014/main" id="{3329AAD2-EE30-641C-A4E1-E64722DD2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867" y="1625660"/>
            <a:ext cx="7367979" cy="390876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000"/>
              </a:spcBef>
              <a:buNone/>
              <a:tabLst>
                <a:tab pos="1163610" algn="l"/>
              </a:tabLst>
            </a:pPr>
            <a:r>
              <a:rPr lang="de-DE" dirty="0"/>
              <a:t>Ziel: </a:t>
            </a:r>
            <a:r>
              <a:rPr lang="de-DE" dirty="0">
                <a:solidFill>
                  <a:schemeClr val="accent2"/>
                </a:solidFill>
              </a:rPr>
              <a:t>| </a:t>
            </a:r>
            <a:r>
              <a:rPr lang="de-DE" dirty="0"/>
              <a:t>die (Ganz-)Genomsequenzierung von Patientinnen und Patienten in die Regelversorgung einzuführen, um damit genetisch gesicherte Diagnosen zu etablieren und auf die Patientinnen und Patienten zugeschnittene Präventionsmaßnahmen und Therapien zu ermöglichen</a:t>
            </a:r>
          </a:p>
          <a:p>
            <a:pPr marL="0" indent="0">
              <a:lnSpc>
                <a:spcPct val="100000"/>
              </a:lnSpc>
              <a:spcBef>
                <a:spcPts val="2000"/>
              </a:spcBef>
              <a:buNone/>
              <a:tabLst>
                <a:tab pos="1163610" algn="l"/>
              </a:tabLst>
            </a:pPr>
            <a:r>
              <a:rPr lang="de-DE" dirty="0"/>
              <a:t>Fokus: </a:t>
            </a:r>
            <a:r>
              <a:rPr lang="de-DE" dirty="0">
                <a:solidFill>
                  <a:schemeClr val="accent2"/>
                </a:solidFill>
              </a:rPr>
              <a:t>| </a:t>
            </a:r>
            <a:r>
              <a:rPr lang="de-DE" dirty="0"/>
              <a:t>Krankheitsbilder Krebs und Seltene Erkrankungen</a:t>
            </a:r>
          </a:p>
          <a:p>
            <a:pPr marL="0" indent="0">
              <a:lnSpc>
                <a:spcPct val="100000"/>
              </a:lnSpc>
              <a:spcBef>
                <a:spcPts val="2000"/>
              </a:spcBef>
              <a:buNone/>
              <a:tabLst>
                <a:tab pos="1163610" algn="l"/>
              </a:tabLst>
            </a:pPr>
            <a:r>
              <a:rPr lang="de-DE" dirty="0"/>
              <a:t>Integration: </a:t>
            </a:r>
            <a:r>
              <a:rPr lang="de-DE" dirty="0">
                <a:solidFill>
                  <a:schemeClr val="accent2"/>
                </a:solidFill>
              </a:rPr>
              <a:t>| </a:t>
            </a:r>
            <a:r>
              <a:rPr lang="de-DE" dirty="0"/>
              <a:t>Patientenversorgung &amp; Forschung</a:t>
            </a:r>
          </a:p>
          <a:p>
            <a:pPr marL="0" indent="0">
              <a:lnSpc>
                <a:spcPct val="100000"/>
              </a:lnSpc>
              <a:spcBef>
                <a:spcPts val="2000"/>
              </a:spcBef>
              <a:buNone/>
              <a:tabLst>
                <a:tab pos="1163610" algn="l"/>
              </a:tabLst>
            </a:pPr>
            <a:r>
              <a:rPr lang="de-DE" dirty="0"/>
              <a:t>Gesetzliche Grundlagen: </a:t>
            </a:r>
            <a:r>
              <a:rPr lang="de-DE" dirty="0">
                <a:solidFill>
                  <a:schemeClr val="accent2"/>
                </a:solidFill>
              </a:rPr>
              <a:t>| </a:t>
            </a:r>
            <a:r>
              <a:rPr lang="de-DE" dirty="0"/>
              <a:t>§64e SGB V</a:t>
            </a:r>
          </a:p>
        </p:txBody>
      </p:sp>
    </p:spTree>
    <p:extLst>
      <p:ext uri="{BB962C8B-B14F-4D97-AF65-F5344CB8AC3E}">
        <p14:creationId xmlns:p14="http://schemas.microsoft.com/office/powerpoint/2010/main" val="2517285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BF7F947-4CD5-4DB1-80EB-51EDD375D7A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think-cell Folie" r:id="rId4" imgW="338" imgH="338" progId="TCLayout.ActiveDocument.1">
                  <p:embed/>
                </p:oleObj>
              </mc:Choice>
              <mc:Fallback>
                <p:oleObj name="think-cell Folie" r:id="rId4" imgW="338" imgH="33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BF7F947-4CD5-4DB1-80EB-51EDD375D7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F8A8EB-A2BD-495A-8B97-DB69E35E818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14113" y="6453188"/>
            <a:ext cx="877887" cy="241300"/>
          </a:xfrm>
          <a:prstGeom prst="rect">
            <a:avLst/>
          </a:prstGeom>
        </p:spPr>
        <p:txBody>
          <a:bodyPr/>
          <a:lstStyle/>
          <a:p>
            <a:pPr defTabSz="1219170"/>
            <a:r>
              <a:rPr lang="de-DE">
                <a:solidFill>
                  <a:prstClr val="black"/>
                </a:solidFill>
                <a:latin typeface="Calibri"/>
              </a:rPr>
              <a:t>Seite </a:t>
            </a:r>
            <a:fld id="{58FA38BC-A049-40DE-8A36-69D83E2CCE55}" type="slidenum">
              <a:rPr lang="de-DE">
                <a:solidFill>
                  <a:prstClr val="black"/>
                </a:solidFill>
                <a:latin typeface="Calibri"/>
              </a:rPr>
              <a:pPr defTabSz="1219170"/>
              <a:t>3</a:t>
            </a:fld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1092E10-1FAC-4160-92B2-8BF998EFAEAB}"/>
              </a:ext>
            </a:extLst>
          </p:cNvPr>
          <p:cNvGrpSpPr/>
          <p:nvPr/>
        </p:nvGrpSpPr>
        <p:grpSpPr>
          <a:xfrm>
            <a:off x="80435" y="591080"/>
            <a:ext cx="12192000" cy="5977467"/>
            <a:chOff x="-26232" y="132954"/>
            <a:chExt cx="9144000" cy="4483100"/>
          </a:xfrm>
        </p:grpSpPr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4BDE1B78-1918-4029-A38B-7B0901758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6232" y="132954"/>
              <a:ext cx="9144000" cy="4483100"/>
            </a:xfrm>
            <a:prstGeom prst="rect">
              <a:avLst/>
            </a:prstGeom>
          </p:spPr>
        </p:pic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673BB0C6-3C7D-4D60-B422-2A216E82CF0F}"/>
                </a:ext>
              </a:extLst>
            </p:cNvPr>
            <p:cNvSpPr txBox="1"/>
            <p:nvPr/>
          </p:nvSpPr>
          <p:spPr>
            <a:xfrm>
              <a:off x="7095764" y="3747367"/>
              <a:ext cx="1944216" cy="80776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defTabSz="1219170"/>
              <a:r>
                <a:rPr lang="de-DE" sz="2133" b="1" dirty="0">
                  <a:solidFill>
                    <a:prstClr val="black"/>
                  </a:solidFill>
                  <a:latin typeface="Calibri"/>
                </a:rPr>
                <a:t>Neu: GDNG Q4 2023</a:t>
              </a:r>
              <a:br>
                <a:rPr lang="de-DE" sz="2133" b="1" dirty="0">
                  <a:solidFill>
                    <a:prstClr val="black"/>
                  </a:solidFill>
                  <a:latin typeface="Calibri"/>
                </a:rPr>
              </a:br>
              <a:r>
                <a:rPr lang="de-DE" sz="2133" b="1" dirty="0">
                  <a:solidFill>
                    <a:prstClr val="black"/>
                  </a:solidFill>
                  <a:latin typeface="Calibri"/>
                  <a:sym typeface="Wingdings" panose="05000000000000000000" pitchFamily="2" charset="2"/>
                </a:rPr>
                <a:t> Start: </a:t>
              </a:r>
              <a:r>
                <a:rPr lang="de-DE" sz="2133" b="1" dirty="0">
                  <a:solidFill>
                    <a:srgbClr val="FF0000"/>
                  </a:solidFill>
                  <a:latin typeface="Calibri"/>
                  <a:sym typeface="Wingdings" panose="05000000000000000000" pitchFamily="2" charset="2"/>
                </a:rPr>
                <a:t>1.4.2024</a:t>
              </a:r>
            </a:p>
            <a:p>
              <a:pPr defTabSz="1219170"/>
              <a:endParaRPr lang="de-DE" sz="2133" b="1" dirty="0">
                <a:solidFill>
                  <a:srgbClr val="FF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6389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0A05C7C-F376-4F81-9987-18A52EEA9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3836" y="462915"/>
            <a:ext cx="9660773" cy="646331"/>
          </a:xfrm>
        </p:spPr>
        <p:txBody>
          <a:bodyPr/>
          <a:lstStyle/>
          <a:p>
            <a:r>
              <a:rPr lang="de-DE" dirty="0"/>
              <a:t>genomDE hat die wesentlichen Strukturen für </a:t>
            </a:r>
            <a:br>
              <a:rPr lang="de-DE" dirty="0"/>
            </a:br>
            <a:r>
              <a:rPr lang="de-DE" dirty="0"/>
              <a:t>das Modellvorhaben Genomsequenzierung konzipiert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6EC91AD6-A81F-407C-96C5-EF6D5D8197A5}"/>
              </a:ext>
            </a:extLst>
          </p:cNvPr>
          <p:cNvSpPr txBox="1"/>
          <p:nvPr/>
        </p:nvSpPr>
        <p:spPr>
          <a:xfrm>
            <a:off x="839788" y="1212489"/>
            <a:ext cx="5222216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Informatik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Föderierte Dateninfrastruktur </a:t>
            </a:r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 den Elementen </a:t>
            </a:r>
          </a:p>
          <a:p>
            <a:pPr marL="742950" lvl="1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(zentrale) Klinische Datenknoten</a:t>
            </a:r>
          </a:p>
          <a:p>
            <a:pPr marL="742950" lvl="1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Genomrechenzentren</a:t>
            </a:r>
          </a:p>
          <a:p>
            <a:pPr marL="742950" lvl="1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Datendienste</a:t>
            </a:r>
          </a:p>
          <a:p>
            <a:pPr marL="742950" lvl="1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Patients</a:t>
            </a:r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like </a:t>
            </a:r>
            <a:r>
              <a:rPr lang="de-DE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mine</a:t>
            </a:r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-Abfragen zur Versorgungsunter-stützung (Fallidentifizierung) </a:t>
            </a:r>
          </a:p>
          <a:p>
            <a:pPr marL="742950" lvl="1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Funktionen der Vertrauensstelle und Pseudonymisierungsverfahren</a:t>
            </a:r>
          </a:p>
          <a:p>
            <a:pPr marL="742950" lvl="1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Kostenschätzung Dateninfrastruktur</a:t>
            </a:r>
          </a:p>
          <a:p>
            <a:pPr marL="742950" lvl="1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Umsetzungsunterstützung BfArM: Minimal Viable </a:t>
            </a:r>
            <a:r>
              <a:rPr lang="de-DE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</a:t>
            </a:r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und weitere Ausbaustufen</a:t>
            </a:r>
          </a:p>
          <a:p>
            <a:pPr>
              <a:spcAft>
                <a:spcPts val="600"/>
              </a:spcAft>
            </a:pPr>
            <a:r>
              <a:rPr lang="de-DE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Governance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Finanzierungskonzept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Evaluationskonzept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Umsetzungsunterstützung BfArM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Forschungs-</a:t>
            </a:r>
            <a:r>
              <a:rPr lang="de-DE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Consent</a:t>
            </a:r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(Broad </a:t>
            </a:r>
            <a:r>
              <a:rPr lang="de-DE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Consent</a:t>
            </a:r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über die MII in der Universitätsmedizin eingeführt)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3E94CC8-5C3E-435F-9963-F3AFEF32D820}"/>
              </a:ext>
            </a:extLst>
          </p:cNvPr>
          <p:cNvSpPr txBox="1"/>
          <p:nvPr/>
        </p:nvSpPr>
        <p:spPr>
          <a:xfrm>
            <a:off x="6095998" y="1226261"/>
            <a:ext cx="5775703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Versorgungsintegration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Patientenpfad für OE und SE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Patientenzugang OE: „Leitlinie austherapiert“, BPS- / WES-negativ; SE: Verdacht: genetische Komponente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Fallzahlenabschätzung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Standardisierte Protokolle für die klinische Charakterisierung</a:t>
            </a:r>
          </a:p>
          <a:p>
            <a:pPr>
              <a:spcAft>
                <a:spcPts val="600"/>
              </a:spcAft>
            </a:pPr>
            <a:r>
              <a:rPr lang="de-DE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Sequenzierung und Bioinformatik (Nasslabor – Trockenlabor)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Empfehlung f. Umgang Präanalytische Standards Keimbahn, Tumorgenom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Empfehlung Konzept zur Qualitätssicherung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Qualitätskriterien f. Identifikation primärer WGS-Datenerzeuger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Bestandsaufnahme NGS-Pipeline u klinische Entscheidungssysteme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Standardisierung Genomdaten, -varianten; APIs Übertragung u. Suche von Genomdaten; Nutzung Kerndatensätze  u. Metadaten (GHGA/EGA, MII, </a:t>
            </a:r>
            <a:r>
              <a:rPr lang="de-DE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nNGM</a:t>
            </a:r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DNPM, DKFBREK, NCT-MASTER, GA4GH)</a:t>
            </a:r>
          </a:p>
          <a:p>
            <a:pPr>
              <a:spcAft>
                <a:spcPts val="600"/>
              </a:spcAft>
            </a:pPr>
            <a:br>
              <a:rPr lang="de-DE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Datenkranz zur Verordnung zum Modellvorhaben Genomsequenzierung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Netzwerk- und indikationsübergreifende Abstimmung des Datenkranzes zum MV §64e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358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ussdiagramm: Karte 5">
            <a:extLst>
              <a:ext uri="{FF2B5EF4-FFF2-40B4-BE49-F238E27FC236}">
                <a16:creationId xmlns:a16="http://schemas.microsoft.com/office/drawing/2014/main" id="{50152AC9-F9CC-42F9-86B3-6B7C5252581A}"/>
              </a:ext>
            </a:extLst>
          </p:cNvPr>
          <p:cNvSpPr/>
          <p:nvPr/>
        </p:nvSpPr>
        <p:spPr>
          <a:xfrm>
            <a:off x="5424025" y="2207257"/>
            <a:ext cx="1728192" cy="1007418"/>
          </a:xfrm>
          <a:prstGeom prst="flowChartPunchedCar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lussdiagramm: Mehrere Dokumente 6">
            <a:extLst>
              <a:ext uri="{FF2B5EF4-FFF2-40B4-BE49-F238E27FC236}">
                <a16:creationId xmlns:a16="http://schemas.microsoft.com/office/drawing/2014/main" id="{11528C74-DE45-487D-9CE9-AE41C9A13A2F}"/>
              </a:ext>
            </a:extLst>
          </p:cNvPr>
          <p:cNvSpPr/>
          <p:nvPr/>
        </p:nvSpPr>
        <p:spPr>
          <a:xfrm>
            <a:off x="2107307" y="2058183"/>
            <a:ext cx="1800200" cy="1502549"/>
          </a:xfrm>
          <a:prstGeom prst="flowChartMultidocumen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A5519FA-15FC-4AAE-BCFD-916CCC31F9F3}"/>
              </a:ext>
            </a:extLst>
          </p:cNvPr>
          <p:cNvSpPr txBox="1"/>
          <p:nvPr/>
        </p:nvSpPr>
        <p:spPr>
          <a:xfrm>
            <a:off x="5592663" y="2518241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§ 64e SGB V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7FA7D07-5735-40BD-A75B-B102AEE607BB}"/>
              </a:ext>
            </a:extLst>
          </p:cNvPr>
          <p:cNvSpPr txBox="1"/>
          <p:nvPr/>
        </p:nvSpPr>
        <p:spPr>
          <a:xfrm>
            <a:off x="5285568" y="3636799"/>
            <a:ext cx="2252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Modellvorhaben</a:t>
            </a:r>
          </a:p>
          <a:p>
            <a:r>
              <a:rPr lang="de-DE" dirty="0"/>
              <a:t>Genomsequenzierung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EC8C311-902C-4437-875C-56BB95794D8E}"/>
              </a:ext>
            </a:extLst>
          </p:cNvPr>
          <p:cNvSpPr txBox="1"/>
          <p:nvPr/>
        </p:nvSpPr>
        <p:spPr>
          <a:xfrm>
            <a:off x="2349214" y="2570471"/>
            <a:ext cx="109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genomDE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2DAF4BB-4CEB-4FD6-BA76-A56332ADAB2A}"/>
              </a:ext>
            </a:extLst>
          </p:cNvPr>
          <p:cNvSpPr txBox="1"/>
          <p:nvPr/>
        </p:nvSpPr>
        <p:spPr>
          <a:xfrm>
            <a:off x="2012596" y="3655193"/>
            <a:ext cx="26744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Pilotprojekt - Aufbau einer </a:t>
            </a:r>
          </a:p>
          <a:p>
            <a:r>
              <a:rPr lang="de-DE" dirty="0"/>
              <a:t>bundesweiten Plattform zur medizinischen </a:t>
            </a:r>
          </a:p>
          <a:p>
            <a:r>
              <a:rPr lang="de-DE" dirty="0"/>
              <a:t>Genomsequenzierung </a:t>
            </a:r>
          </a:p>
          <a:p>
            <a:endParaRPr lang="de-DE" dirty="0"/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16534993-64DE-4684-94C0-E8404E9D9E9D}"/>
              </a:ext>
            </a:extLst>
          </p:cNvPr>
          <p:cNvSpPr/>
          <p:nvPr/>
        </p:nvSpPr>
        <p:spPr>
          <a:xfrm>
            <a:off x="4067344" y="2463552"/>
            <a:ext cx="1152128" cy="5801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Scrollen: vertikal 12">
            <a:extLst>
              <a:ext uri="{FF2B5EF4-FFF2-40B4-BE49-F238E27FC236}">
                <a16:creationId xmlns:a16="http://schemas.microsoft.com/office/drawing/2014/main" id="{521E480A-E94D-4BF3-8908-99CCEB15284B}"/>
              </a:ext>
            </a:extLst>
          </p:cNvPr>
          <p:cNvSpPr/>
          <p:nvPr/>
        </p:nvSpPr>
        <p:spPr>
          <a:xfrm>
            <a:off x="8472771" y="1908743"/>
            <a:ext cx="1656184" cy="1661850"/>
          </a:xfrm>
          <a:prstGeom prst="verticalScroll">
            <a:avLst/>
          </a:prstGeom>
          <a:solidFill>
            <a:srgbClr val="EFCD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5ABF02D1-4BC1-4212-A742-8D55A9185B4A}"/>
              </a:ext>
            </a:extLst>
          </p:cNvPr>
          <p:cNvSpPr/>
          <p:nvPr/>
        </p:nvSpPr>
        <p:spPr>
          <a:xfrm rot="10800000">
            <a:off x="7320855" y="2465935"/>
            <a:ext cx="1152128" cy="5801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9F3ED99-1688-4623-AA8F-B9AAF4C9C7E9}"/>
              </a:ext>
            </a:extLst>
          </p:cNvPr>
          <p:cNvSpPr txBox="1"/>
          <p:nvPr/>
        </p:nvSpPr>
        <p:spPr>
          <a:xfrm>
            <a:off x="8810047" y="2387801"/>
            <a:ext cx="1159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Evaluation</a:t>
            </a:r>
          </a:p>
          <a:p>
            <a:r>
              <a:rPr lang="de-DE" dirty="0"/>
              <a:t>GKV-SV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FFF04B2-CEF0-4958-984B-C5F09AD0830A}"/>
              </a:ext>
            </a:extLst>
          </p:cNvPr>
          <p:cNvSpPr txBox="1"/>
          <p:nvPr/>
        </p:nvSpPr>
        <p:spPr>
          <a:xfrm>
            <a:off x="8383969" y="3630645"/>
            <a:ext cx="18476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Regelversorgung?</a:t>
            </a:r>
          </a:p>
          <a:p>
            <a:r>
              <a:rPr lang="de-DE" dirty="0"/>
              <a:t>ja </a:t>
            </a:r>
          </a:p>
          <a:p>
            <a:r>
              <a:rPr lang="de-DE" dirty="0"/>
              <a:t>nein</a:t>
            </a:r>
          </a:p>
          <a:p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B00BA9D-EFF5-432A-8D9C-58299A008EA0}"/>
              </a:ext>
            </a:extLst>
          </p:cNvPr>
          <p:cNvSpPr/>
          <p:nvPr/>
        </p:nvSpPr>
        <p:spPr>
          <a:xfrm>
            <a:off x="9161185" y="3992386"/>
            <a:ext cx="216024" cy="1809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81E351D-8992-4377-AB2D-E3BCB80472EF}"/>
              </a:ext>
            </a:extLst>
          </p:cNvPr>
          <p:cNvSpPr/>
          <p:nvPr/>
        </p:nvSpPr>
        <p:spPr>
          <a:xfrm>
            <a:off x="9161185" y="4257150"/>
            <a:ext cx="216024" cy="1809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F6A83725-2641-4807-8303-D76D3DCD84B5}"/>
              </a:ext>
            </a:extLst>
          </p:cNvPr>
          <p:cNvSpPr txBox="1">
            <a:spLocks/>
          </p:cNvSpPr>
          <p:nvPr/>
        </p:nvSpPr>
        <p:spPr>
          <a:xfrm>
            <a:off x="762276" y="602976"/>
            <a:ext cx="9660773" cy="3693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spc="100" baseline="0">
                <a:solidFill>
                  <a:srgbClr val="0044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BC0DD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rgbClr val="0044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BC0DD"/>
              </a:buClr>
              <a:buSzPct val="80000"/>
              <a:buFont typeface=".PingFang SC Regular"/>
              <a:buNone/>
              <a:defRPr sz="1800" kern="1200">
                <a:solidFill>
                  <a:srgbClr val="0044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BC0DD"/>
              </a:buClr>
              <a:buFont typeface="Symbol" pitchFamily="2" charset="2"/>
              <a:buNone/>
              <a:defRPr sz="1800" kern="1200">
                <a:solidFill>
                  <a:srgbClr val="0044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44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Beziehung:  genomDE - § 64e SGB V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A201DE2-6CA7-4F2A-B560-0213C085FCF1}"/>
              </a:ext>
            </a:extLst>
          </p:cNvPr>
          <p:cNvSpPr txBox="1"/>
          <p:nvPr/>
        </p:nvSpPr>
        <p:spPr>
          <a:xfrm>
            <a:off x="2009230" y="4882158"/>
            <a:ext cx="2674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1.10.2021 bis 31.12.2024</a:t>
            </a:r>
          </a:p>
          <a:p>
            <a:endParaRPr 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3F55750-769D-4A8F-8DC8-09B9B3545117}"/>
              </a:ext>
            </a:extLst>
          </p:cNvPr>
          <p:cNvSpPr txBox="1"/>
          <p:nvPr/>
        </p:nvSpPr>
        <p:spPr>
          <a:xfrm>
            <a:off x="5311446" y="4900335"/>
            <a:ext cx="2674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ab 1.4.2024 bis &gt;= 5 Jahre</a:t>
            </a:r>
          </a:p>
          <a:p>
            <a:endParaRPr lang="de-DE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A453B5E-56A7-4EBA-B597-1C347D335839}"/>
              </a:ext>
            </a:extLst>
          </p:cNvPr>
          <p:cNvSpPr txBox="1"/>
          <p:nvPr/>
        </p:nvSpPr>
        <p:spPr>
          <a:xfrm>
            <a:off x="8789311" y="4900334"/>
            <a:ext cx="1180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~ ab 2029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5976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>
            <a:extLst>
              <a:ext uri="{FF2B5EF4-FFF2-40B4-BE49-F238E27FC236}">
                <a16:creationId xmlns:a16="http://schemas.microsoft.com/office/drawing/2014/main" id="{B116E1CF-5067-4389-897D-5FAB9ECEC188}"/>
              </a:ext>
            </a:extLst>
          </p:cNvPr>
          <p:cNvSpPr/>
          <p:nvPr/>
        </p:nvSpPr>
        <p:spPr>
          <a:xfrm>
            <a:off x="592183" y="6156960"/>
            <a:ext cx="2778034" cy="593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AAABC29-E449-B362-2466-E7175436E3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9788" y="366945"/>
            <a:ext cx="11047412" cy="1051570"/>
          </a:xfrm>
        </p:spPr>
        <p:txBody>
          <a:bodyPr/>
          <a:lstStyle/>
          <a:p>
            <a:pPr marL="719138" indent="-719138"/>
            <a:r>
              <a:rPr lang="de-DE" dirty="0"/>
              <a:t>Ergebnisse von genomDE</a:t>
            </a:r>
          </a:p>
          <a:p>
            <a:pPr marL="719138" indent="-719138"/>
            <a:r>
              <a:rPr lang="de-DE" dirty="0"/>
              <a:t>Empfehlungen zum Referentenentwurf der Verordnung zum Modellvorhaben 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6E6D0D0B-9340-4131-9969-377257931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68" y="1446886"/>
            <a:ext cx="3740449" cy="4654468"/>
          </a:xfrm>
          <a:prstGeom prst="rect">
            <a:avLst/>
          </a:prstGeom>
          <a:ln>
            <a:solidFill>
              <a:srgbClr val="004467"/>
            </a:solidFill>
          </a:ln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6A068BE2-FAC0-4382-ABE2-DAC2EF101C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65" b="-1439"/>
          <a:stretch/>
        </p:blipFill>
        <p:spPr>
          <a:xfrm>
            <a:off x="4306110" y="1832164"/>
            <a:ext cx="4372538" cy="4001153"/>
          </a:xfrm>
          <a:prstGeom prst="rect">
            <a:avLst/>
          </a:prstGeom>
          <a:ln>
            <a:solidFill>
              <a:srgbClr val="004467"/>
            </a:solidFill>
          </a:ln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3B17587E-36C9-4505-995D-A70BB53C5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3907" y="1277222"/>
            <a:ext cx="3905250" cy="4824132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067051B-A896-4877-84ED-07309300290D}"/>
              </a:ext>
            </a:extLst>
          </p:cNvPr>
          <p:cNvSpPr txBox="1"/>
          <p:nvPr/>
        </p:nvSpPr>
        <p:spPr>
          <a:xfrm flipH="1">
            <a:off x="950151" y="6223025"/>
            <a:ext cx="871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  <a:endParaRPr lang="de-D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64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7CFEFF5-846F-43A3-B00C-C6B31CDE34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6499" y="181876"/>
            <a:ext cx="9660773" cy="774571"/>
          </a:xfrm>
        </p:spPr>
        <p:txBody>
          <a:bodyPr/>
          <a:lstStyle/>
          <a:p>
            <a:r>
              <a:rPr lang="de-DE" dirty="0"/>
              <a:t>Ergebnisse von genomDE</a:t>
            </a:r>
          </a:p>
          <a:p>
            <a:r>
              <a:rPr lang="de-DE" dirty="0"/>
              <a:t>1. Föderierte Dateninfrastruktur</a:t>
            </a:r>
          </a:p>
        </p:txBody>
      </p:sp>
      <p:sp>
        <p:nvSpPr>
          <p:cNvPr id="32" name="Kreis: nicht ausgefüllt 31">
            <a:extLst>
              <a:ext uri="{FF2B5EF4-FFF2-40B4-BE49-F238E27FC236}">
                <a16:creationId xmlns:a16="http://schemas.microsoft.com/office/drawing/2014/main" id="{42589E62-3680-4CAE-8182-C14F1FF51E6B}"/>
              </a:ext>
            </a:extLst>
          </p:cNvPr>
          <p:cNvSpPr/>
          <p:nvPr/>
        </p:nvSpPr>
        <p:spPr>
          <a:xfrm>
            <a:off x="3611162" y="909638"/>
            <a:ext cx="5040000" cy="5038725"/>
          </a:xfrm>
          <a:prstGeom prst="donut">
            <a:avLst>
              <a:gd name="adj" fmla="val 12621"/>
            </a:avLst>
          </a:prstGeom>
          <a:solidFill>
            <a:srgbClr val="4472C4">
              <a:lumMod val="60000"/>
              <a:lumOff val="40000"/>
            </a:srgbClr>
          </a:solidFill>
          <a:ln w="12700" cap="flat" cmpd="sng" algn="ctr">
            <a:solidFill>
              <a:srgbClr val="4472C4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3B7941B8-BF0F-4768-A776-0F23B60D8432}"/>
              </a:ext>
            </a:extLst>
          </p:cNvPr>
          <p:cNvGrpSpPr/>
          <p:nvPr/>
        </p:nvGrpSpPr>
        <p:grpSpPr>
          <a:xfrm>
            <a:off x="3636362" y="693000"/>
            <a:ext cx="5014800" cy="4536000"/>
            <a:chOff x="2077200" y="693000"/>
            <a:chExt cx="5014800" cy="4536000"/>
          </a:xfrm>
        </p:grpSpPr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4A15CDCC-10FE-483B-B255-07F422CEA2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77200" y="3428728"/>
              <a:ext cx="2494800" cy="1800272"/>
            </a:xfrm>
            <a:prstGeom prst="line">
              <a:avLst/>
            </a:prstGeom>
            <a:noFill/>
            <a:ln w="10160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1F3C6C51-B540-4208-9ABA-A472D9C09161}"/>
                </a:ext>
              </a:extLst>
            </p:cNvPr>
            <p:cNvCxnSpPr/>
            <p:nvPr/>
          </p:nvCxnSpPr>
          <p:spPr>
            <a:xfrm flipV="1">
              <a:off x="4584600" y="693000"/>
              <a:ext cx="0" cy="2736000"/>
            </a:xfrm>
            <a:prstGeom prst="line">
              <a:avLst/>
            </a:prstGeom>
            <a:noFill/>
            <a:ln w="10160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cxnSp>
          <p:nvCxnSpPr>
            <p:cNvPr id="36" name="Gerader Verbinder 35">
              <a:extLst>
                <a:ext uri="{FF2B5EF4-FFF2-40B4-BE49-F238E27FC236}">
                  <a16:creationId xmlns:a16="http://schemas.microsoft.com/office/drawing/2014/main" id="{70B73A26-6785-4669-8E42-893545FC2473}"/>
                </a:ext>
              </a:extLst>
            </p:cNvPr>
            <p:cNvCxnSpPr>
              <a:cxnSpLocks/>
            </p:cNvCxnSpPr>
            <p:nvPr/>
          </p:nvCxnSpPr>
          <p:spPr>
            <a:xfrm>
              <a:off x="4559401" y="3429000"/>
              <a:ext cx="2532599" cy="1800000"/>
            </a:xfrm>
            <a:prstGeom prst="line">
              <a:avLst/>
            </a:prstGeom>
            <a:noFill/>
            <a:ln w="10160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</p:grpSp>
      <p:sp>
        <p:nvSpPr>
          <p:cNvPr id="38" name="Textfeld 37">
            <a:extLst>
              <a:ext uri="{FF2B5EF4-FFF2-40B4-BE49-F238E27FC236}">
                <a16:creationId xmlns:a16="http://schemas.microsoft.com/office/drawing/2014/main" id="{85F086C3-55B3-40B1-ACB1-75D12700751B}"/>
              </a:ext>
            </a:extLst>
          </p:cNvPr>
          <p:cNvSpPr txBox="1"/>
          <p:nvPr/>
        </p:nvSpPr>
        <p:spPr>
          <a:xfrm>
            <a:off x="8461107" y="1701000"/>
            <a:ext cx="1565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Datendienst-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Anbieter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97543FC8-E768-4621-B518-EEE2521C71E2}"/>
              </a:ext>
            </a:extLst>
          </p:cNvPr>
          <p:cNvCxnSpPr>
            <a:cxnSpLocks/>
          </p:cNvCxnSpPr>
          <p:nvPr/>
        </p:nvCxnSpPr>
        <p:spPr>
          <a:xfrm>
            <a:off x="5627162" y="1269000"/>
            <a:ext cx="1009199" cy="0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40" name="Verbinder: gewinkelt 39">
            <a:extLst>
              <a:ext uri="{FF2B5EF4-FFF2-40B4-BE49-F238E27FC236}">
                <a16:creationId xmlns:a16="http://schemas.microsoft.com/office/drawing/2014/main" id="{E59901C2-1F4B-4407-94AE-8D651BFD0C9A}"/>
              </a:ext>
            </a:extLst>
          </p:cNvPr>
          <p:cNvCxnSpPr>
            <a:cxnSpLocks/>
            <a:stCxn id="32" idx="2"/>
            <a:endCxn id="53" idx="0"/>
          </p:cNvCxnSpPr>
          <p:nvPr/>
        </p:nvCxnSpPr>
        <p:spPr>
          <a:xfrm rot="10800000" flipV="1">
            <a:off x="3307578" y="3429000"/>
            <a:ext cx="303584" cy="1514713"/>
          </a:xfrm>
          <a:prstGeom prst="bentConnector2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41" name="Verbinder: gewinkelt 40">
            <a:extLst>
              <a:ext uri="{FF2B5EF4-FFF2-40B4-BE49-F238E27FC236}">
                <a16:creationId xmlns:a16="http://schemas.microsoft.com/office/drawing/2014/main" id="{80E92431-9815-478A-9FD4-9B28DDA48325}"/>
              </a:ext>
            </a:extLst>
          </p:cNvPr>
          <p:cNvCxnSpPr>
            <a:cxnSpLocks/>
            <a:stCxn id="53" idx="2"/>
            <a:endCxn id="32" idx="4"/>
          </p:cNvCxnSpPr>
          <p:nvPr/>
        </p:nvCxnSpPr>
        <p:spPr>
          <a:xfrm rot="16200000" flipH="1">
            <a:off x="4439003" y="4256204"/>
            <a:ext cx="560734" cy="2823584"/>
          </a:xfrm>
          <a:prstGeom prst="bentConnector3">
            <a:avLst>
              <a:gd name="adj1" fmla="val 140768"/>
            </a:avLst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2" name="Kreis: nicht ausgefüllt 41">
            <a:extLst>
              <a:ext uri="{FF2B5EF4-FFF2-40B4-BE49-F238E27FC236}">
                <a16:creationId xmlns:a16="http://schemas.microsoft.com/office/drawing/2014/main" id="{49970090-5FD5-46EB-A29A-1118C52684CB}"/>
              </a:ext>
            </a:extLst>
          </p:cNvPr>
          <p:cNvSpPr/>
          <p:nvPr/>
        </p:nvSpPr>
        <p:spPr>
          <a:xfrm>
            <a:off x="4691300" y="1988866"/>
            <a:ext cx="2879724" cy="2879725"/>
          </a:xfrm>
          <a:prstGeom prst="donut">
            <a:avLst>
              <a:gd name="adj" fmla="val 18314"/>
            </a:avLst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8157C0AB-027D-4ADA-B440-667B596B16FD}"/>
              </a:ext>
            </a:extLst>
          </p:cNvPr>
          <p:cNvSpPr txBox="1"/>
          <p:nvPr/>
        </p:nvSpPr>
        <p:spPr>
          <a:xfrm>
            <a:off x="5683443" y="2060576"/>
            <a:ext cx="89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DATEN-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43992E43-B221-4309-B734-571B27AF8827}"/>
              </a:ext>
            </a:extLst>
          </p:cNvPr>
          <p:cNvSpPr txBox="1"/>
          <p:nvPr/>
        </p:nvSpPr>
        <p:spPr>
          <a:xfrm>
            <a:off x="5585179" y="4412739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DOMÄNE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A31AB326-E8AD-4C8B-BF91-DD259BD4568F}"/>
              </a:ext>
            </a:extLst>
          </p:cNvPr>
          <p:cNvSpPr/>
          <p:nvPr/>
        </p:nvSpPr>
        <p:spPr>
          <a:xfrm>
            <a:off x="4206160" y="2276904"/>
            <a:ext cx="864096" cy="864096"/>
          </a:xfrm>
          <a:prstGeom prst="ellipse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70AD47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DCFA2084-869F-4D26-B623-1D704C877A94}"/>
              </a:ext>
            </a:extLst>
          </p:cNvPr>
          <p:cNvSpPr/>
          <p:nvPr/>
        </p:nvSpPr>
        <p:spPr>
          <a:xfrm>
            <a:off x="7182930" y="2277000"/>
            <a:ext cx="864096" cy="864096"/>
          </a:xfrm>
          <a:prstGeom prst="ellipse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70AD47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B0459C48-5FA0-48BE-BA70-2C6805EC57C6}"/>
              </a:ext>
            </a:extLst>
          </p:cNvPr>
          <p:cNvSpPr/>
          <p:nvPr/>
        </p:nvSpPr>
        <p:spPr>
          <a:xfrm>
            <a:off x="5714698" y="4766825"/>
            <a:ext cx="864096" cy="864096"/>
          </a:xfrm>
          <a:prstGeom prst="ellipse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70AD47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C72ED340-0D07-4514-833C-BB37E44B7076}"/>
              </a:ext>
            </a:extLst>
          </p:cNvPr>
          <p:cNvSpPr txBox="1"/>
          <p:nvPr/>
        </p:nvSpPr>
        <p:spPr>
          <a:xfrm>
            <a:off x="3937255" y="2416565"/>
            <a:ext cx="1401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Klinischer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Datenknoten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488DCCB4-C7BA-4AC6-A2EE-18C4AF382558}"/>
              </a:ext>
            </a:extLst>
          </p:cNvPr>
          <p:cNvSpPr txBox="1"/>
          <p:nvPr/>
        </p:nvSpPr>
        <p:spPr>
          <a:xfrm>
            <a:off x="5699114" y="4811074"/>
            <a:ext cx="895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Genom-</a:t>
            </a:r>
            <a:br>
              <a:rPr kumimoji="0" lang="de-DE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Rechen-zentren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E4C8C7DC-A1E9-47D7-B81F-9883F8783264}"/>
              </a:ext>
            </a:extLst>
          </p:cNvPr>
          <p:cNvSpPr txBox="1"/>
          <p:nvPr/>
        </p:nvSpPr>
        <p:spPr>
          <a:xfrm>
            <a:off x="6851162" y="2539771"/>
            <a:ext cx="152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Datendienst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5AA1F25E-A984-42B1-B96E-8B149AAC0F35}"/>
              </a:ext>
            </a:extLst>
          </p:cNvPr>
          <p:cNvCxnSpPr>
            <a:cxnSpLocks/>
          </p:cNvCxnSpPr>
          <p:nvPr/>
        </p:nvCxnSpPr>
        <p:spPr>
          <a:xfrm rot="3360000">
            <a:off x="3892731" y="4666668"/>
            <a:ext cx="1009199" cy="0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52" name="Gerade Verbindung mit Pfeil 51">
            <a:extLst>
              <a:ext uri="{FF2B5EF4-FFF2-40B4-BE49-F238E27FC236}">
                <a16:creationId xmlns:a16="http://schemas.microsoft.com/office/drawing/2014/main" id="{D740E56E-7AD7-49FF-8E61-7926B70BB046}"/>
              </a:ext>
            </a:extLst>
          </p:cNvPr>
          <p:cNvCxnSpPr>
            <a:cxnSpLocks/>
          </p:cNvCxnSpPr>
          <p:nvPr/>
        </p:nvCxnSpPr>
        <p:spPr>
          <a:xfrm rot="18240000" flipH="1">
            <a:off x="7360394" y="4666668"/>
            <a:ext cx="1009199" cy="0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53" name="Rechteck 52">
            <a:extLst>
              <a:ext uri="{FF2B5EF4-FFF2-40B4-BE49-F238E27FC236}">
                <a16:creationId xmlns:a16="http://schemas.microsoft.com/office/drawing/2014/main" id="{7B3912E6-75AF-47E5-BBDE-42991DBD2041}"/>
              </a:ext>
            </a:extLst>
          </p:cNvPr>
          <p:cNvSpPr/>
          <p:nvPr/>
        </p:nvSpPr>
        <p:spPr>
          <a:xfrm>
            <a:off x="2523370" y="4943714"/>
            <a:ext cx="1568416" cy="443915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rgbClr val="4472C4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603853F8-3594-4106-B86B-CC5A8EFD9768}"/>
              </a:ext>
            </a:extLst>
          </p:cNvPr>
          <p:cNvSpPr txBox="1"/>
          <p:nvPr/>
        </p:nvSpPr>
        <p:spPr>
          <a:xfrm>
            <a:off x="2543762" y="4996394"/>
            <a:ext cx="152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Sequenzierung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A4A15373-1933-4FE9-9DE9-AB5F8AC67AD8}"/>
              </a:ext>
            </a:extLst>
          </p:cNvPr>
          <p:cNvCxnSpPr>
            <a:cxnSpLocks/>
          </p:cNvCxnSpPr>
          <p:nvPr/>
        </p:nvCxnSpPr>
        <p:spPr>
          <a:xfrm flipV="1">
            <a:off x="6142990" y="2493000"/>
            <a:ext cx="0" cy="187220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55099070-0243-450F-A89F-DB7043BA09F4}"/>
              </a:ext>
            </a:extLst>
          </p:cNvPr>
          <p:cNvCxnSpPr>
            <a:cxnSpLocks/>
          </p:cNvCxnSpPr>
          <p:nvPr/>
        </p:nvCxnSpPr>
        <p:spPr>
          <a:xfrm>
            <a:off x="5206886" y="3429104"/>
            <a:ext cx="1872208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lipse 54">
            <a:extLst>
              <a:ext uri="{FF2B5EF4-FFF2-40B4-BE49-F238E27FC236}">
                <a16:creationId xmlns:a16="http://schemas.microsoft.com/office/drawing/2014/main" id="{83361858-8619-4792-B76F-2E0B329BCDB4}"/>
              </a:ext>
            </a:extLst>
          </p:cNvPr>
          <p:cNvSpPr/>
          <p:nvPr/>
        </p:nvSpPr>
        <p:spPr>
          <a:xfrm>
            <a:off x="5710942" y="2997056"/>
            <a:ext cx="864096" cy="8640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58FA32A0-E207-4F2B-B283-0D645242246E}"/>
              </a:ext>
            </a:extLst>
          </p:cNvPr>
          <p:cNvSpPr txBox="1"/>
          <p:nvPr/>
        </p:nvSpPr>
        <p:spPr>
          <a:xfrm>
            <a:off x="5506438" y="3081114"/>
            <a:ext cx="1273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/>
              <a:t>Treuhand-</a:t>
            </a:r>
          </a:p>
          <a:p>
            <a:pPr algn="ctr"/>
            <a:r>
              <a:rPr lang="de-DE" sz="2000" dirty="0"/>
              <a:t>stelle=RKI</a:t>
            </a:r>
            <a:endParaRPr lang="en-US" sz="2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75039A6-56D7-8DC1-7369-EBF5903F0982}"/>
              </a:ext>
            </a:extLst>
          </p:cNvPr>
          <p:cNvSpPr txBox="1"/>
          <p:nvPr/>
        </p:nvSpPr>
        <p:spPr>
          <a:xfrm>
            <a:off x="4774701" y="6196890"/>
            <a:ext cx="2712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Genom-Rechenzentrum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4ABDD41-3ADD-869F-94DD-CBEC3BEA61EE}"/>
              </a:ext>
            </a:extLst>
          </p:cNvPr>
          <p:cNvSpPr txBox="1"/>
          <p:nvPr/>
        </p:nvSpPr>
        <p:spPr>
          <a:xfrm>
            <a:off x="1178776" y="2160579"/>
            <a:ext cx="2347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Leistungserbringer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/ </a:t>
            </a:r>
            <a:b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Netzwerke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33428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>
            <a:extLst>
              <a:ext uri="{FF2B5EF4-FFF2-40B4-BE49-F238E27FC236}">
                <a16:creationId xmlns:a16="http://schemas.microsoft.com/office/drawing/2014/main" id="{4DBA1FE5-6328-2EA6-C73F-AACA1AD61ADE}"/>
              </a:ext>
            </a:extLst>
          </p:cNvPr>
          <p:cNvSpPr/>
          <p:nvPr/>
        </p:nvSpPr>
        <p:spPr>
          <a:xfrm>
            <a:off x="9815979" y="3384240"/>
            <a:ext cx="864096" cy="864096"/>
          </a:xfrm>
          <a:prstGeom prst="ellipse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70AD47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Kreis: nicht ausgefüllt 31">
            <a:extLst>
              <a:ext uri="{FF2B5EF4-FFF2-40B4-BE49-F238E27FC236}">
                <a16:creationId xmlns:a16="http://schemas.microsoft.com/office/drawing/2014/main" id="{42589E62-3680-4CAE-8182-C14F1FF51E6B}"/>
              </a:ext>
            </a:extLst>
          </p:cNvPr>
          <p:cNvSpPr/>
          <p:nvPr/>
        </p:nvSpPr>
        <p:spPr>
          <a:xfrm>
            <a:off x="3611162" y="909638"/>
            <a:ext cx="5040000" cy="5038725"/>
          </a:xfrm>
          <a:prstGeom prst="donut">
            <a:avLst>
              <a:gd name="adj" fmla="val 12621"/>
            </a:avLst>
          </a:prstGeom>
          <a:solidFill>
            <a:srgbClr val="4472C4">
              <a:lumMod val="60000"/>
              <a:lumOff val="40000"/>
            </a:srgbClr>
          </a:solidFill>
          <a:ln w="12700" cap="flat" cmpd="sng" algn="ctr">
            <a:solidFill>
              <a:srgbClr val="4472C4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3B7941B8-BF0F-4768-A776-0F23B60D8432}"/>
              </a:ext>
            </a:extLst>
          </p:cNvPr>
          <p:cNvGrpSpPr/>
          <p:nvPr/>
        </p:nvGrpSpPr>
        <p:grpSpPr>
          <a:xfrm>
            <a:off x="3636362" y="693000"/>
            <a:ext cx="5014800" cy="4536000"/>
            <a:chOff x="2077200" y="693000"/>
            <a:chExt cx="5014800" cy="4536000"/>
          </a:xfrm>
        </p:grpSpPr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4A15CDCC-10FE-483B-B255-07F422CEA2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77200" y="3428728"/>
              <a:ext cx="2494800" cy="1800272"/>
            </a:xfrm>
            <a:prstGeom prst="line">
              <a:avLst/>
            </a:prstGeom>
            <a:noFill/>
            <a:ln w="10160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1F3C6C51-B540-4208-9ABA-A472D9C09161}"/>
                </a:ext>
              </a:extLst>
            </p:cNvPr>
            <p:cNvCxnSpPr/>
            <p:nvPr/>
          </p:nvCxnSpPr>
          <p:spPr>
            <a:xfrm flipV="1">
              <a:off x="4584600" y="693000"/>
              <a:ext cx="0" cy="2736000"/>
            </a:xfrm>
            <a:prstGeom prst="line">
              <a:avLst/>
            </a:prstGeom>
            <a:noFill/>
            <a:ln w="10160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cxnSp>
          <p:nvCxnSpPr>
            <p:cNvPr id="36" name="Gerader Verbinder 35">
              <a:extLst>
                <a:ext uri="{FF2B5EF4-FFF2-40B4-BE49-F238E27FC236}">
                  <a16:creationId xmlns:a16="http://schemas.microsoft.com/office/drawing/2014/main" id="{70B73A26-6785-4669-8E42-893545FC2473}"/>
                </a:ext>
              </a:extLst>
            </p:cNvPr>
            <p:cNvCxnSpPr>
              <a:cxnSpLocks/>
            </p:cNvCxnSpPr>
            <p:nvPr/>
          </p:nvCxnSpPr>
          <p:spPr>
            <a:xfrm>
              <a:off x="4559401" y="3429000"/>
              <a:ext cx="2532599" cy="1800000"/>
            </a:xfrm>
            <a:prstGeom prst="line">
              <a:avLst/>
            </a:prstGeom>
            <a:noFill/>
            <a:ln w="10160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</p:grpSp>
      <p:sp>
        <p:nvSpPr>
          <p:cNvPr id="37" name="Textfeld 36">
            <a:extLst>
              <a:ext uri="{FF2B5EF4-FFF2-40B4-BE49-F238E27FC236}">
                <a16:creationId xmlns:a16="http://schemas.microsoft.com/office/drawing/2014/main" id="{67AB1B8C-0C70-4B3B-9C2D-0156AB6B6DA1}"/>
              </a:ext>
            </a:extLst>
          </p:cNvPr>
          <p:cNvSpPr txBox="1"/>
          <p:nvPr/>
        </p:nvSpPr>
        <p:spPr>
          <a:xfrm>
            <a:off x="4774701" y="6196890"/>
            <a:ext cx="2712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Genom-Rechenzentrum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5F086C3-55B3-40B1-ACB1-75D12700751B}"/>
              </a:ext>
            </a:extLst>
          </p:cNvPr>
          <p:cNvSpPr txBox="1"/>
          <p:nvPr/>
        </p:nvSpPr>
        <p:spPr>
          <a:xfrm>
            <a:off x="8461107" y="1701000"/>
            <a:ext cx="1565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Datendienst-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Anbieter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97543FC8-E768-4621-B518-EEE2521C71E2}"/>
              </a:ext>
            </a:extLst>
          </p:cNvPr>
          <p:cNvCxnSpPr>
            <a:cxnSpLocks/>
          </p:cNvCxnSpPr>
          <p:nvPr/>
        </p:nvCxnSpPr>
        <p:spPr>
          <a:xfrm>
            <a:off x="5627162" y="1269000"/>
            <a:ext cx="1009199" cy="0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40" name="Verbinder: gewinkelt 39">
            <a:extLst>
              <a:ext uri="{FF2B5EF4-FFF2-40B4-BE49-F238E27FC236}">
                <a16:creationId xmlns:a16="http://schemas.microsoft.com/office/drawing/2014/main" id="{E59901C2-1F4B-4407-94AE-8D651BFD0C9A}"/>
              </a:ext>
            </a:extLst>
          </p:cNvPr>
          <p:cNvCxnSpPr>
            <a:cxnSpLocks/>
            <a:stCxn id="32" idx="2"/>
            <a:endCxn id="53" idx="0"/>
          </p:cNvCxnSpPr>
          <p:nvPr/>
        </p:nvCxnSpPr>
        <p:spPr>
          <a:xfrm rot="10800000" flipV="1">
            <a:off x="3307578" y="3429000"/>
            <a:ext cx="303584" cy="1514713"/>
          </a:xfrm>
          <a:prstGeom prst="bentConnector2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41" name="Verbinder: gewinkelt 40">
            <a:extLst>
              <a:ext uri="{FF2B5EF4-FFF2-40B4-BE49-F238E27FC236}">
                <a16:creationId xmlns:a16="http://schemas.microsoft.com/office/drawing/2014/main" id="{80E92431-9815-478A-9FD4-9B28DDA48325}"/>
              </a:ext>
            </a:extLst>
          </p:cNvPr>
          <p:cNvCxnSpPr>
            <a:cxnSpLocks/>
            <a:stCxn id="53" idx="2"/>
            <a:endCxn id="32" idx="4"/>
          </p:cNvCxnSpPr>
          <p:nvPr/>
        </p:nvCxnSpPr>
        <p:spPr>
          <a:xfrm rot="16200000" flipH="1">
            <a:off x="4439003" y="4256204"/>
            <a:ext cx="560734" cy="2823584"/>
          </a:xfrm>
          <a:prstGeom prst="bentConnector3">
            <a:avLst>
              <a:gd name="adj1" fmla="val 140768"/>
            </a:avLst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7" name="Rechteck 56">
            <a:extLst>
              <a:ext uri="{FF2B5EF4-FFF2-40B4-BE49-F238E27FC236}">
                <a16:creationId xmlns:a16="http://schemas.microsoft.com/office/drawing/2014/main" id="{055F0926-9DA0-4E5B-8599-2651374740C5}"/>
              </a:ext>
            </a:extLst>
          </p:cNvPr>
          <p:cNvSpPr/>
          <p:nvPr/>
        </p:nvSpPr>
        <p:spPr>
          <a:xfrm>
            <a:off x="4295778" y="1632382"/>
            <a:ext cx="3600450" cy="3596844"/>
          </a:xfrm>
          <a:prstGeom prst="rect">
            <a:avLst/>
          </a:prstGeom>
          <a:solidFill>
            <a:schemeClr val="accent5">
              <a:lumMod val="20000"/>
              <a:lumOff val="80000"/>
              <a:alpha val="72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Kreis: nicht ausgefüllt 41">
            <a:extLst>
              <a:ext uri="{FF2B5EF4-FFF2-40B4-BE49-F238E27FC236}">
                <a16:creationId xmlns:a16="http://schemas.microsoft.com/office/drawing/2014/main" id="{49970090-5FD5-46EB-A29A-1118C52684CB}"/>
              </a:ext>
            </a:extLst>
          </p:cNvPr>
          <p:cNvSpPr/>
          <p:nvPr/>
        </p:nvSpPr>
        <p:spPr>
          <a:xfrm>
            <a:off x="4691300" y="1988866"/>
            <a:ext cx="2879724" cy="2879725"/>
          </a:xfrm>
          <a:prstGeom prst="donut">
            <a:avLst>
              <a:gd name="adj" fmla="val 18314"/>
            </a:avLst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8157C0AB-027D-4ADA-B440-667B596B16FD}"/>
              </a:ext>
            </a:extLst>
          </p:cNvPr>
          <p:cNvSpPr txBox="1"/>
          <p:nvPr/>
        </p:nvSpPr>
        <p:spPr>
          <a:xfrm>
            <a:off x="5683443" y="2060576"/>
            <a:ext cx="89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DATEN-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43992E43-B221-4309-B734-571B27AF8827}"/>
              </a:ext>
            </a:extLst>
          </p:cNvPr>
          <p:cNvSpPr txBox="1"/>
          <p:nvPr/>
        </p:nvSpPr>
        <p:spPr>
          <a:xfrm>
            <a:off x="5585179" y="4412739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DOMÄNE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A31AB326-E8AD-4C8B-BF91-DD259BD4568F}"/>
              </a:ext>
            </a:extLst>
          </p:cNvPr>
          <p:cNvSpPr/>
          <p:nvPr/>
        </p:nvSpPr>
        <p:spPr>
          <a:xfrm>
            <a:off x="4206160" y="2276904"/>
            <a:ext cx="864096" cy="864096"/>
          </a:xfrm>
          <a:prstGeom prst="ellipse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70AD47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DCFA2084-869F-4D26-B623-1D704C877A94}"/>
              </a:ext>
            </a:extLst>
          </p:cNvPr>
          <p:cNvSpPr/>
          <p:nvPr/>
        </p:nvSpPr>
        <p:spPr>
          <a:xfrm>
            <a:off x="7182930" y="2277000"/>
            <a:ext cx="864096" cy="864096"/>
          </a:xfrm>
          <a:prstGeom prst="ellipse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70AD47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B0459C48-5FA0-48BE-BA70-2C6805EC57C6}"/>
              </a:ext>
            </a:extLst>
          </p:cNvPr>
          <p:cNvSpPr/>
          <p:nvPr/>
        </p:nvSpPr>
        <p:spPr>
          <a:xfrm>
            <a:off x="5714698" y="4766825"/>
            <a:ext cx="864096" cy="864096"/>
          </a:xfrm>
          <a:prstGeom prst="ellipse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70AD47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C72ED340-0D07-4514-833C-BB37E44B7076}"/>
              </a:ext>
            </a:extLst>
          </p:cNvPr>
          <p:cNvSpPr txBox="1"/>
          <p:nvPr/>
        </p:nvSpPr>
        <p:spPr>
          <a:xfrm>
            <a:off x="3937255" y="2416565"/>
            <a:ext cx="1401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Klinischer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Datenknoten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E4C8C7DC-A1E9-47D7-B81F-9883F8783264}"/>
              </a:ext>
            </a:extLst>
          </p:cNvPr>
          <p:cNvSpPr txBox="1"/>
          <p:nvPr/>
        </p:nvSpPr>
        <p:spPr>
          <a:xfrm>
            <a:off x="6851162" y="2539771"/>
            <a:ext cx="152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Datendienst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5AA1F25E-A984-42B1-B96E-8B149AAC0F35}"/>
              </a:ext>
            </a:extLst>
          </p:cNvPr>
          <p:cNvCxnSpPr>
            <a:cxnSpLocks/>
          </p:cNvCxnSpPr>
          <p:nvPr/>
        </p:nvCxnSpPr>
        <p:spPr>
          <a:xfrm rot="3360000">
            <a:off x="3892731" y="4666668"/>
            <a:ext cx="1009199" cy="0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52" name="Gerade Verbindung mit Pfeil 51">
            <a:extLst>
              <a:ext uri="{FF2B5EF4-FFF2-40B4-BE49-F238E27FC236}">
                <a16:creationId xmlns:a16="http://schemas.microsoft.com/office/drawing/2014/main" id="{D740E56E-7AD7-49FF-8E61-7926B70BB046}"/>
              </a:ext>
            </a:extLst>
          </p:cNvPr>
          <p:cNvCxnSpPr>
            <a:cxnSpLocks/>
          </p:cNvCxnSpPr>
          <p:nvPr/>
        </p:nvCxnSpPr>
        <p:spPr>
          <a:xfrm rot="18240000" flipH="1">
            <a:off x="7360394" y="4666668"/>
            <a:ext cx="1009199" cy="0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53" name="Rechteck 52">
            <a:extLst>
              <a:ext uri="{FF2B5EF4-FFF2-40B4-BE49-F238E27FC236}">
                <a16:creationId xmlns:a16="http://schemas.microsoft.com/office/drawing/2014/main" id="{7B3912E6-75AF-47E5-BBDE-42991DBD2041}"/>
              </a:ext>
            </a:extLst>
          </p:cNvPr>
          <p:cNvSpPr/>
          <p:nvPr/>
        </p:nvSpPr>
        <p:spPr>
          <a:xfrm>
            <a:off x="2523370" y="4943714"/>
            <a:ext cx="1568416" cy="443915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rgbClr val="4472C4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603853F8-3594-4106-B86B-CC5A8EFD9768}"/>
              </a:ext>
            </a:extLst>
          </p:cNvPr>
          <p:cNvSpPr txBox="1"/>
          <p:nvPr/>
        </p:nvSpPr>
        <p:spPr>
          <a:xfrm>
            <a:off x="2543762" y="4996394"/>
            <a:ext cx="152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Sequenzierung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A4A15373-1933-4FE9-9DE9-AB5F8AC67AD8}"/>
              </a:ext>
            </a:extLst>
          </p:cNvPr>
          <p:cNvCxnSpPr>
            <a:cxnSpLocks/>
          </p:cNvCxnSpPr>
          <p:nvPr/>
        </p:nvCxnSpPr>
        <p:spPr>
          <a:xfrm flipV="1">
            <a:off x="6142990" y="2493000"/>
            <a:ext cx="0" cy="187220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55099070-0243-450F-A89F-DB7043BA09F4}"/>
              </a:ext>
            </a:extLst>
          </p:cNvPr>
          <p:cNvCxnSpPr>
            <a:cxnSpLocks/>
          </p:cNvCxnSpPr>
          <p:nvPr/>
        </p:nvCxnSpPr>
        <p:spPr>
          <a:xfrm>
            <a:off x="5206886" y="3429104"/>
            <a:ext cx="1872208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lipse 54">
            <a:extLst>
              <a:ext uri="{FF2B5EF4-FFF2-40B4-BE49-F238E27FC236}">
                <a16:creationId xmlns:a16="http://schemas.microsoft.com/office/drawing/2014/main" id="{83361858-8619-4792-B76F-2E0B329BCDB4}"/>
              </a:ext>
            </a:extLst>
          </p:cNvPr>
          <p:cNvSpPr/>
          <p:nvPr/>
        </p:nvSpPr>
        <p:spPr>
          <a:xfrm>
            <a:off x="5710942" y="2997056"/>
            <a:ext cx="864096" cy="8640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58FA32A0-E207-4F2B-B283-0D645242246E}"/>
              </a:ext>
            </a:extLst>
          </p:cNvPr>
          <p:cNvSpPr txBox="1"/>
          <p:nvPr/>
        </p:nvSpPr>
        <p:spPr>
          <a:xfrm>
            <a:off x="5506438" y="3081114"/>
            <a:ext cx="1273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/>
              <a:t>Treuhand-</a:t>
            </a:r>
          </a:p>
          <a:p>
            <a:pPr algn="ctr"/>
            <a:r>
              <a:rPr lang="de-DE" sz="2000" dirty="0"/>
              <a:t>Stelle</a:t>
            </a:r>
            <a:endParaRPr lang="en-US" sz="2000" dirty="0"/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957D911D-9B9E-4C12-9379-323268B55E31}"/>
              </a:ext>
            </a:extLst>
          </p:cNvPr>
          <p:cNvSpPr txBox="1"/>
          <p:nvPr/>
        </p:nvSpPr>
        <p:spPr>
          <a:xfrm>
            <a:off x="4801419" y="1444890"/>
            <a:ext cx="2505173" cy="707886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Plattform-Governance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= BfArM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57953A8-8E35-D2FE-4C8E-C24F85F15E7D}"/>
              </a:ext>
            </a:extLst>
          </p:cNvPr>
          <p:cNvSpPr txBox="1"/>
          <p:nvPr/>
        </p:nvSpPr>
        <p:spPr>
          <a:xfrm>
            <a:off x="1178776" y="2160579"/>
            <a:ext cx="2347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Leistungserbringer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/ </a:t>
            </a:r>
            <a:b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Netzwerke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FD672BA-FD90-A1ED-203D-91872255BA61}"/>
              </a:ext>
            </a:extLst>
          </p:cNvPr>
          <p:cNvSpPr txBox="1"/>
          <p:nvPr/>
        </p:nvSpPr>
        <p:spPr>
          <a:xfrm>
            <a:off x="5699114" y="4811074"/>
            <a:ext cx="895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Genom-</a:t>
            </a:r>
            <a:br>
              <a:rPr kumimoji="0" lang="de-DE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Rechen-zentren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7749366-E444-5F40-D010-A477FBDCDB4D}"/>
              </a:ext>
            </a:extLst>
          </p:cNvPr>
          <p:cNvSpPr txBox="1"/>
          <p:nvPr/>
        </p:nvSpPr>
        <p:spPr>
          <a:xfrm>
            <a:off x="9355891" y="3425680"/>
            <a:ext cx="23054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Externe Register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kern="0" dirty="0">
                <a:solidFill>
                  <a:prstClr val="black"/>
                </a:solidFill>
              </a:rPr>
              <a:t>(z.B.: Krebsregister)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DB93A8EC-8C0D-54F6-75E9-1969196AFAC7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7582825" y="3639493"/>
            <a:ext cx="1773066" cy="140130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49" name="Textfeld 48">
            <a:extLst>
              <a:ext uri="{FF2B5EF4-FFF2-40B4-BE49-F238E27FC236}">
                <a16:creationId xmlns:a16="http://schemas.microsoft.com/office/drawing/2014/main" id="{83899654-122A-4484-B2C1-BF16E8E576A2}"/>
              </a:ext>
            </a:extLst>
          </p:cNvPr>
          <p:cNvSpPr txBox="1"/>
          <p:nvPr/>
        </p:nvSpPr>
        <p:spPr>
          <a:xfrm>
            <a:off x="9596937" y="5197014"/>
            <a:ext cx="2305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kern="0" dirty="0">
                <a:solidFill>
                  <a:prstClr val="black"/>
                </a:solidFill>
              </a:rPr>
              <a:t>Anbindung an EHDS und GDI angestrebt</a:t>
            </a:r>
          </a:p>
        </p:txBody>
      </p:sp>
      <p:sp>
        <p:nvSpPr>
          <p:cNvPr id="59" name="Textplatzhalter 6">
            <a:extLst>
              <a:ext uri="{FF2B5EF4-FFF2-40B4-BE49-F238E27FC236}">
                <a16:creationId xmlns:a16="http://schemas.microsoft.com/office/drawing/2014/main" id="{6F7F62A4-6420-435D-B249-FDAF8B056A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6499" y="181876"/>
            <a:ext cx="9660773" cy="774571"/>
          </a:xfrm>
        </p:spPr>
        <p:txBody>
          <a:bodyPr/>
          <a:lstStyle/>
          <a:p>
            <a:r>
              <a:rPr lang="de-DE" dirty="0"/>
              <a:t>Ergebnisse von genomDE</a:t>
            </a:r>
          </a:p>
          <a:p>
            <a:r>
              <a:rPr lang="de-DE" dirty="0"/>
              <a:t>1. Föderierte Dateninfrastruktur</a:t>
            </a:r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38A05AFE-A0BA-4384-B208-5B502BF12F8E}"/>
              </a:ext>
            </a:extLst>
          </p:cNvPr>
          <p:cNvSpPr/>
          <p:nvPr/>
        </p:nvSpPr>
        <p:spPr>
          <a:xfrm>
            <a:off x="7414895" y="3810544"/>
            <a:ext cx="2182042" cy="1884862"/>
          </a:xfrm>
          <a:custGeom>
            <a:avLst/>
            <a:gdLst>
              <a:gd name="connsiteX0" fmla="*/ 1210491 w 2142309"/>
              <a:gd name="connsiteY0" fmla="*/ 0 h 1767840"/>
              <a:gd name="connsiteX1" fmla="*/ 0 w 2142309"/>
              <a:gd name="connsiteY1" fmla="*/ 1733006 h 1767840"/>
              <a:gd name="connsiteX2" fmla="*/ 1123406 w 2142309"/>
              <a:gd name="connsiteY2" fmla="*/ 1454332 h 1767840"/>
              <a:gd name="connsiteX3" fmla="*/ 1663337 w 2142309"/>
              <a:gd name="connsiteY3" fmla="*/ 1550126 h 1767840"/>
              <a:gd name="connsiteX4" fmla="*/ 1584960 w 2142309"/>
              <a:gd name="connsiteY4" fmla="*/ 1767840 h 1767840"/>
              <a:gd name="connsiteX5" fmla="*/ 2142309 w 2142309"/>
              <a:gd name="connsiteY5" fmla="*/ 1419497 h 1767840"/>
              <a:gd name="connsiteX6" fmla="*/ 1854926 w 2142309"/>
              <a:gd name="connsiteY6" fmla="*/ 966652 h 1767840"/>
              <a:gd name="connsiteX7" fmla="*/ 1793966 w 2142309"/>
              <a:gd name="connsiteY7" fmla="*/ 1210492 h 1767840"/>
              <a:gd name="connsiteX8" fmla="*/ 1480457 w 2142309"/>
              <a:gd name="connsiteY8" fmla="*/ 975360 h 1767840"/>
              <a:gd name="connsiteX9" fmla="*/ 1210491 w 2142309"/>
              <a:gd name="connsiteY9" fmla="*/ 0 h 1767840"/>
              <a:gd name="connsiteX0" fmla="*/ 1236617 w 2142309"/>
              <a:gd name="connsiteY0" fmla="*/ 0 h 1933303"/>
              <a:gd name="connsiteX1" fmla="*/ 0 w 2142309"/>
              <a:gd name="connsiteY1" fmla="*/ 1898469 h 1933303"/>
              <a:gd name="connsiteX2" fmla="*/ 1123406 w 2142309"/>
              <a:gd name="connsiteY2" fmla="*/ 1619795 h 1933303"/>
              <a:gd name="connsiteX3" fmla="*/ 1663337 w 2142309"/>
              <a:gd name="connsiteY3" fmla="*/ 1715589 h 1933303"/>
              <a:gd name="connsiteX4" fmla="*/ 1584960 w 2142309"/>
              <a:gd name="connsiteY4" fmla="*/ 1933303 h 1933303"/>
              <a:gd name="connsiteX5" fmla="*/ 2142309 w 2142309"/>
              <a:gd name="connsiteY5" fmla="*/ 1584960 h 1933303"/>
              <a:gd name="connsiteX6" fmla="*/ 1854926 w 2142309"/>
              <a:gd name="connsiteY6" fmla="*/ 1132115 h 1933303"/>
              <a:gd name="connsiteX7" fmla="*/ 1793966 w 2142309"/>
              <a:gd name="connsiteY7" fmla="*/ 1375955 h 1933303"/>
              <a:gd name="connsiteX8" fmla="*/ 1480457 w 2142309"/>
              <a:gd name="connsiteY8" fmla="*/ 1140823 h 1933303"/>
              <a:gd name="connsiteX9" fmla="*/ 1236617 w 2142309"/>
              <a:gd name="connsiteY9" fmla="*/ 0 h 1933303"/>
              <a:gd name="connsiteX0" fmla="*/ 1236617 w 2142309"/>
              <a:gd name="connsiteY0" fmla="*/ 0 h 1933303"/>
              <a:gd name="connsiteX1" fmla="*/ 0 w 2142309"/>
              <a:gd name="connsiteY1" fmla="*/ 1898469 h 1933303"/>
              <a:gd name="connsiteX2" fmla="*/ 1123406 w 2142309"/>
              <a:gd name="connsiteY2" fmla="*/ 1619795 h 1933303"/>
              <a:gd name="connsiteX3" fmla="*/ 1663337 w 2142309"/>
              <a:gd name="connsiteY3" fmla="*/ 1715589 h 1933303"/>
              <a:gd name="connsiteX4" fmla="*/ 1584960 w 2142309"/>
              <a:gd name="connsiteY4" fmla="*/ 1933303 h 1933303"/>
              <a:gd name="connsiteX5" fmla="*/ 2142309 w 2142309"/>
              <a:gd name="connsiteY5" fmla="*/ 1584960 h 1933303"/>
              <a:gd name="connsiteX6" fmla="*/ 1854926 w 2142309"/>
              <a:gd name="connsiteY6" fmla="*/ 1132115 h 1933303"/>
              <a:gd name="connsiteX7" fmla="*/ 1793966 w 2142309"/>
              <a:gd name="connsiteY7" fmla="*/ 1375955 h 1933303"/>
              <a:gd name="connsiteX8" fmla="*/ 1480457 w 2142309"/>
              <a:gd name="connsiteY8" fmla="*/ 1140823 h 1933303"/>
              <a:gd name="connsiteX9" fmla="*/ 1236617 w 2142309"/>
              <a:gd name="connsiteY9" fmla="*/ 0 h 1933303"/>
              <a:gd name="connsiteX0" fmla="*/ 1236617 w 2142309"/>
              <a:gd name="connsiteY0" fmla="*/ 0 h 1933303"/>
              <a:gd name="connsiteX1" fmla="*/ 0 w 2142309"/>
              <a:gd name="connsiteY1" fmla="*/ 1898469 h 1933303"/>
              <a:gd name="connsiteX2" fmla="*/ 1123406 w 2142309"/>
              <a:gd name="connsiteY2" fmla="*/ 1619795 h 1933303"/>
              <a:gd name="connsiteX3" fmla="*/ 1663337 w 2142309"/>
              <a:gd name="connsiteY3" fmla="*/ 1715589 h 1933303"/>
              <a:gd name="connsiteX4" fmla="*/ 1584960 w 2142309"/>
              <a:gd name="connsiteY4" fmla="*/ 1933303 h 1933303"/>
              <a:gd name="connsiteX5" fmla="*/ 2142309 w 2142309"/>
              <a:gd name="connsiteY5" fmla="*/ 1584960 h 1933303"/>
              <a:gd name="connsiteX6" fmla="*/ 1854926 w 2142309"/>
              <a:gd name="connsiteY6" fmla="*/ 1132115 h 1933303"/>
              <a:gd name="connsiteX7" fmla="*/ 1793966 w 2142309"/>
              <a:gd name="connsiteY7" fmla="*/ 1375955 h 1933303"/>
              <a:gd name="connsiteX8" fmla="*/ 1480457 w 2142309"/>
              <a:gd name="connsiteY8" fmla="*/ 1140823 h 1933303"/>
              <a:gd name="connsiteX9" fmla="*/ 1236617 w 2142309"/>
              <a:gd name="connsiteY9" fmla="*/ 0 h 1933303"/>
              <a:gd name="connsiteX0" fmla="*/ 1236617 w 2142309"/>
              <a:gd name="connsiteY0" fmla="*/ 0 h 1933303"/>
              <a:gd name="connsiteX1" fmla="*/ 0 w 2142309"/>
              <a:gd name="connsiteY1" fmla="*/ 1898469 h 1933303"/>
              <a:gd name="connsiteX2" fmla="*/ 1123406 w 2142309"/>
              <a:gd name="connsiteY2" fmla="*/ 1619795 h 1933303"/>
              <a:gd name="connsiteX3" fmla="*/ 1663337 w 2142309"/>
              <a:gd name="connsiteY3" fmla="*/ 1715589 h 1933303"/>
              <a:gd name="connsiteX4" fmla="*/ 1584960 w 2142309"/>
              <a:gd name="connsiteY4" fmla="*/ 1933303 h 1933303"/>
              <a:gd name="connsiteX5" fmla="*/ 2142309 w 2142309"/>
              <a:gd name="connsiteY5" fmla="*/ 1584960 h 1933303"/>
              <a:gd name="connsiteX6" fmla="*/ 1854926 w 2142309"/>
              <a:gd name="connsiteY6" fmla="*/ 1132115 h 1933303"/>
              <a:gd name="connsiteX7" fmla="*/ 1793966 w 2142309"/>
              <a:gd name="connsiteY7" fmla="*/ 1375955 h 1933303"/>
              <a:gd name="connsiteX8" fmla="*/ 1480457 w 2142309"/>
              <a:gd name="connsiteY8" fmla="*/ 1140823 h 1933303"/>
              <a:gd name="connsiteX9" fmla="*/ 1236617 w 2142309"/>
              <a:gd name="connsiteY9" fmla="*/ 0 h 1933303"/>
              <a:gd name="connsiteX0" fmla="*/ 1236617 w 2142309"/>
              <a:gd name="connsiteY0" fmla="*/ 0 h 1933303"/>
              <a:gd name="connsiteX1" fmla="*/ 0 w 2142309"/>
              <a:gd name="connsiteY1" fmla="*/ 1898469 h 1933303"/>
              <a:gd name="connsiteX2" fmla="*/ 1123406 w 2142309"/>
              <a:gd name="connsiteY2" fmla="*/ 1619795 h 1933303"/>
              <a:gd name="connsiteX3" fmla="*/ 1663337 w 2142309"/>
              <a:gd name="connsiteY3" fmla="*/ 1715589 h 1933303"/>
              <a:gd name="connsiteX4" fmla="*/ 1584960 w 2142309"/>
              <a:gd name="connsiteY4" fmla="*/ 1933303 h 1933303"/>
              <a:gd name="connsiteX5" fmla="*/ 2142309 w 2142309"/>
              <a:gd name="connsiteY5" fmla="*/ 1584960 h 1933303"/>
              <a:gd name="connsiteX6" fmla="*/ 1854926 w 2142309"/>
              <a:gd name="connsiteY6" fmla="*/ 1132115 h 1933303"/>
              <a:gd name="connsiteX7" fmla="*/ 1793966 w 2142309"/>
              <a:gd name="connsiteY7" fmla="*/ 1375955 h 1933303"/>
              <a:gd name="connsiteX8" fmla="*/ 1480457 w 2142309"/>
              <a:gd name="connsiteY8" fmla="*/ 1140823 h 1933303"/>
              <a:gd name="connsiteX9" fmla="*/ 1236617 w 2142309"/>
              <a:gd name="connsiteY9" fmla="*/ 0 h 1933303"/>
              <a:gd name="connsiteX0" fmla="*/ 1236617 w 2142309"/>
              <a:gd name="connsiteY0" fmla="*/ 0 h 1933303"/>
              <a:gd name="connsiteX1" fmla="*/ 0 w 2142309"/>
              <a:gd name="connsiteY1" fmla="*/ 1898469 h 1933303"/>
              <a:gd name="connsiteX2" fmla="*/ 1123406 w 2142309"/>
              <a:gd name="connsiteY2" fmla="*/ 1619795 h 1933303"/>
              <a:gd name="connsiteX3" fmla="*/ 1663337 w 2142309"/>
              <a:gd name="connsiteY3" fmla="*/ 1715589 h 1933303"/>
              <a:gd name="connsiteX4" fmla="*/ 1584960 w 2142309"/>
              <a:gd name="connsiteY4" fmla="*/ 1933303 h 1933303"/>
              <a:gd name="connsiteX5" fmla="*/ 2142309 w 2142309"/>
              <a:gd name="connsiteY5" fmla="*/ 1584960 h 1933303"/>
              <a:gd name="connsiteX6" fmla="*/ 1854926 w 2142309"/>
              <a:gd name="connsiteY6" fmla="*/ 1132115 h 1933303"/>
              <a:gd name="connsiteX7" fmla="*/ 1793966 w 2142309"/>
              <a:gd name="connsiteY7" fmla="*/ 1375955 h 1933303"/>
              <a:gd name="connsiteX8" fmla="*/ 1480457 w 2142309"/>
              <a:gd name="connsiteY8" fmla="*/ 1140823 h 1933303"/>
              <a:gd name="connsiteX9" fmla="*/ 1236617 w 2142309"/>
              <a:gd name="connsiteY9" fmla="*/ 0 h 1933303"/>
              <a:gd name="connsiteX0" fmla="*/ 1236617 w 2142309"/>
              <a:gd name="connsiteY0" fmla="*/ 0 h 1933303"/>
              <a:gd name="connsiteX1" fmla="*/ 0 w 2142309"/>
              <a:gd name="connsiteY1" fmla="*/ 1898469 h 1933303"/>
              <a:gd name="connsiteX2" fmla="*/ 1123406 w 2142309"/>
              <a:gd name="connsiteY2" fmla="*/ 1619795 h 1933303"/>
              <a:gd name="connsiteX3" fmla="*/ 1663337 w 2142309"/>
              <a:gd name="connsiteY3" fmla="*/ 1715589 h 1933303"/>
              <a:gd name="connsiteX4" fmla="*/ 1584960 w 2142309"/>
              <a:gd name="connsiteY4" fmla="*/ 1933303 h 1933303"/>
              <a:gd name="connsiteX5" fmla="*/ 2142309 w 2142309"/>
              <a:gd name="connsiteY5" fmla="*/ 1584960 h 1933303"/>
              <a:gd name="connsiteX6" fmla="*/ 1854926 w 2142309"/>
              <a:gd name="connsiteY6" fmla="*/ 1132115 h 1933303"/>
              <a:gd name="connsiteX7" fmla="*/ 1793966 w 2142309"/>
              <a:gd name="connsiteY7" fmla="*/ 1375955 h 1933303"/>
              <a:gd name="connsiteX8" fmla="*/ 1480457 w 2142309"/>
              <a:gd name="connsiteY8" fmla="*/ 1140823 h 1933303"/>
              <a:gd name="connsiteX9" fmla="*/ 1236617 w 2142309"/>
              <a:gd name="connsiteY9" fmla="*/ 0 h 1933303"/>
              <a:gd name="connsiteX0" fmla="*/ 1236617 w 2142309"/>
              <a:gd name="connsiteY0" fmla="*/ 0 h 1933303"/>
              <a:gd name="connsiteX1" fmla="*/ 0 w 2142309"/>
              <a:gd name="connsiteY1" fmla="*/ 1898469 h 1933303"/>
              <a:gd name="connsiteX2" fmla="*/ 1123406 w 2142309"/>
              <a:gd name="connsiteY2" fmla="*/ 1619795 h 1933303"/>
              <a:gd name="connsiteX3" fmla="*/ 1663337 w 2142309"/>
              <a:gd name="connsiteY3" fmla="*/ 1715589 h 1933303"/>
              <a:gd name="connsiteX4" fmla="*/ 1584960 w 2142309"/>
              <a:gd name="connsiteY4" fmla="*/ 1933303 h 1933303"/>
              <a:gd name="connsiteX5" fmla="*/ 2142309 w 2142309"/>
              <a:gd name="connsiteY5" fmla="*/ 1584960 h 1933303"/>
              <a:gd name="connsiteX6" fmla="*/ 1854926 w 2142309"/>
              <a:gd name="connsiteY6" fmla="*/ 1132115 h 1933303"/>
              <a:gd name="connsiteX7" fmla="*/ 1793966 w 2142309"/>
              <a:gd name="connsiteY7" fmla="*/ 1375955 h 1933303"/>
              <a:gd name="connsiteX8" fmla="*/ 1480457 w 2142309"/>
              <a:gd name="connsiteY8" fmla="*/ 1140823 h 1933303"/>
              <a:gd name="connsiteX9" fmla="*/ 1236617 w 2142309"/>
              <a:gd name="connsiteY9" fmla="*/ 0 h 1933303"/>
              <a:gd name="connsiteX0" fmla="*/ 1236617 w 2142309"/>
              <a:gd name="connsiteY0" fmla="*/ 0 h 1933303"/>
              <a:gd name="connsiteX1" fmla="*/ 0 w 2142309"/>
              <a:gd name="connsiteY1" fmla="*/ 1898469 h 1933303"/>
              <a:gd name="connsiteX2" fmla="*/ 1123406 w 2142309"/>
              <a:gd name="connsiteY2" fmla="*/ 1619795 h 1933303"/>
              <a:gd name="connsiteX3" fmla="*/ 1663337 w 2142309"/>
              <a:gd name="connsiteY3" fmla="*/ 1715589 h 1933303"/>
              <a:gd name="connsiteX4" fmla="*/ 1584960 w 2142309"/>
              <a:gd name="connsiteY4" fmla="*/ 1933303 h 1933303"/>
              <a:gd name="connsiteX5" fmla="*/ 2142309 w 2142309"/>
              <a:gd name="connsiteY5" fmla="*/ 1584960 h 1933303"/>
              <a:gd name="connsiteX6" fmla="*/ 1854926 w 2142309"/>
              <a:gd name="connsiteY6" fmla="*/ 1132115 h 1933303"/>
              <a:gd name="connsiteX7" fmla="*/ 1793966 w 2142309"/>
              <a:gd name="connsiteY7" fmla="*/ 1375955 h 1933303"/>
              <a:gd name="connsiteX8" fmla="*/ 1480457 w 2142309"/>
              <a:gd name="connsiteY8" fmla="*/ 1140823 h 1933303"/>
              <a:gd name="connsiteX9" fmla="*/ 1236617 w 2142309"/>
              <a:gd name="connsiteY9" fmla="*/ 0 h 1933303"/>
              <a:gd name="connsiteX0" fmla="*/ 1236617 w 2142309"/>
              <a:gd name="connsiteY0" fmla="*/ 0 h 1933303"/>
              <a:gd name="connsiteX1" fmla="*/ 0 w 2142309"/>
              <a:gd name="connsiteY1" fmla="*/ 1898469 h 1933303"/>
              <a:gd name="connsiteX2" fmla="*/ 1123406 w 2142309"/>
              <a:gd name="connsiteY2" fmla="*/ 1619795 h 1933303"/>
              <a:gd name="connsiteX3" fmla="*/ 1663337 w 2142309"/>
              <a:gd name="connsiteY3" fmla="*/ 1715589 h 1933303"/>
              <a:gd name="connsiteX4" fmla="*/ 1584960 w 2142309"/>
              <a:gd name="connsiteY4" fmla="*/ 1933303 h 1933303"/>
              <a:gd name="connsiteX5" fmla="*/ 2142309 w 2142309"/>
              <a:gd name="connsiteY5" fmla="*/ 1584960 h 1933303"/>
              <a:gd name="connsiteX6" fmla="*/ 1854926 w 2142309"/>
              <a:gd name="connsiteY6" fmla="*/ 1132115 h 1933303"/>
              <a:gd name="connsiteX7" fmla="*/ 1793966 w 2142309"/>
              <a:gd name="connsiteY7" fmla="*/ 1375955 h 1933303"/>
              <a:gd name="connsiteX8" fmla="*/ 1471748 w 2142309"/>
              <a:gd name="connsiteY8" fmla="*/ 1001486 h 1933303"/>
              <a:gd name="connsiteX9" fmla="*/ 1236617 w 2142309"/>
              <a:gd name="connsiteY9" fmla="*/ 0 h 1933303"/>
              <a:gd name="connsiteX0" fmla="*/ 1236617 w 2142309"/>
              <a:gd name="connsiteY0" fmla="*/ 0 h 1976846"/>
              <a:gd name="connsiteX1" fmla="*/ 0 w 2142309"/>
              <a:gd name="connsiteY1" fmla="*/ 1898469 h 1976846"/>
              <a:gd name="connsiteX2" fmla="*/ 1123406 w 2142309"/>
              <a:gd name="connsiteY2" fmla="*/ 1619795 h 1976846"/>
              <a:gd name="connsiteX3" fmla="*/ 1663337 w 2142309"/>
              <a:gd name="connsiteY3" fmla="*/ 1715589 h 1976846"/>
              <a:gd name="connsiteX4" fmla="*/ 1489165 w 2142309"/>
              <a:gd name="connsiteY4" fmla="*/ 1976846 h 1976846"/>
              <a:gd name="connsiteX5" fmla="*/ 2142309 w 2142309"/>
              <a:gd name="connsiteY5" fmla="*/ 1584960 h 1976846"/>
              <a:gd name="connsiteX6" fmla="*/ 1854926 w 2142309"/>
              <a:gd name="connsiteY6" fmla="*/ 1132115 h 1976846"/>
              <a:gd name="connsiteX7" fmla="*/ 1793966 w 2142309"/>
              <a:gd name="connsiteY7" fmla="*/ 1375955 h 1976846"/>
              <a:gd name="connsiteX8" fmla="*/ 1471748 w 2142309"/>
              <a:gd name="connsiteY8" fmla="*/ 1001486 h 1976846"/>
              <a:gd name="connsiteX9" fmla="*/ 1236617 w 2142309"/>
              <a:gd name="connsiteY9" fmla="*/ 0 h 1976846"/>
              <a:gd name="connsiteX0" fmla="*/ 1236617 w 2142309"/>
              <a:gd name="connsiteY0" fmla="*/ 0 h 1976846"/>
              <a:gd name="connsiteX1" fmla="*/ 0 w 2142309"/>
              <a:gd name="connsiteY1" fmla="*/ 1898469 h 1976846"/>
              <a:gd name="connsiteX2" fmla="*/ 1123406 w 2142309"/>
              <a:gd name="connsiteY2" fmla="*/ 1619795 h 1976846"/>
              <a:gd name="connsiteX3" fmla="*/ 1663337 w 2142309"/>
              <a:gd name="connsiteY3" fmla="*/ 1715589 h 1976846"/>
              <a:gd name="connsiteX4" fmla="*/ 1489165 w 2142309"/>
              <a:gd name="connsiteY4" fmla="*/ 1976846 h 1976846"/>
              <a:gd name="connsiteX5" fmla="*/ 2142309 w 2142309"/>
              <a:gd name="connsiteY5" fmla="*/ 1584960 h 1976846"/>
              <a:gd name="connsiteX6" fmla="*/ 1854926 w 2142309"/>
              <a:gd name="connsiteY6" fmla="*/ 1132115 h 1976846"/>
              <a:gd name="connsiteX7" fmla="*/ 1793966 w 2142309"/>
              <a:gd name="connsiteY7" fmla="*/ 1375955 h 1976846"/>
              <a:gd name="connsiteX8" fmla="*/ 1471748 w 2142309"/>
              <a:gd name="connsiteY8" fmla="*/ 1001486 h 1976846"/>
              <a:gd name="connsiteX9" fmla="*/ 1236617 w 2142309"/>
              <a:gd name="connsiteY9" fmla="*/ 0 h 1976846"/>
              <a:gd name="connsiteX0" fmla="*/ 1236617 w 2142309"/>
              <a:gd name="connsiteY0" fmla="*/ 0 h 1976846"/>
              <a:gd name="connsiteX1" fmla="*/ 0 w 2142309"/>
              <a:gd name="connsiteY1" fmla="*/ 1898469 h 1976846"/>
              <a:gd name="connsiteX2" fmla="*/ 1123406 w 2142309"/>
              <a:gd name="connsiteY2" fmla="*/ 1619795 h 1976846"/>
              <a:gd name="connsiteX3" fmla="*/ 1663337 w 2142309"/>
              <a:gd name="connsiteY3" fmla="*/ 1715589 h 1976846"/>
              <a:gd name="connsiteX4" fmla="*/ 1489165 w 2142309"/>
              <a:gd name="connsiteY4" fmla="*/ 1976846 h 1976846"/>
              <a:gd name="connsiteX5" fmla="*/ 2142309 w 2142309"/>
              <a:gd name="connsiteY5" fmla="*/ 1584960 h 1976846"/>
              <a:gd name="connsiteX6" fmla="*/ 1854926 w 2142309"/>
              <a:gd name="connsiteY6" fmla="*/ 1132115 h 1976846"/>
              <a:gd name="connsiteX7" fmla="*/ 1793966 w 2142309"/>
              <a:gd name="connsiteY7" fmla="*/ 1375955 h 1976846"/>
              <a:gd name="connsiteX8" fmla="*/ 1471748 w 2142309"/>
              <a:gd name="connsiteY8" fmla="*/ 1001486 h 1976846"/>
              <a:gd name="connsiteX9" fmla="*/ 1236617 w 2142309"/>
              <a:gd name="connsiteY9" fmla="*/ 0 h 1976846"/>
              <a:gd name="connsiteX0" fmla="*/ 1236617 w 2142309"/>
              <a:gd name="connsiteY0" fmla="*/ 0 h 1976846"/>
              <a:gd name="connsiteX1" fmla="*/ 0 w 2142309"/>
              <a:gd name="connsiteY1" fmla="*/ 1898469 h 1976846"/>
              <a:gd name="connsiteX2" fmla="*/ 1123406 w 2142309"/>
              <a:gd name="connsiteY2" fmla="*/ 1619795 h 1976846"/>
              <a:gd name="connsiteX3" fmla="*/ 1663337 w 2142309"/>
              <a:gd name="connsiteY3" fmla="*/ 1715589 h 1976846"/>
              <a:gd name="connsiteX4" fmla="*/ 1489165 w 2142309"/>
              <a:gd name="connsiteY4" fmla="*/ 1976846 h 1976846"/>
              <a:gd name="connsiteX5" fmla="*/ 2142309 w 2142309"/>
              <a:gd name="connsiteY5" fmla="*/ 1584960 h 1976846"/>
              <a:gd name="connsiteX6" fmla="*/ 1854926 w 2142309"/>
              <a:gd name="connsiteY6" fmla="*/ 1132115 h 1976846"/>
              <a:gd name="connsiteX7" fmla="*/ 1793966 w 2142309"/>
              <a:gd name="connsiteY7" fmla="*/ 1375955 h 1976846"/>
              <a:gd name="connsiteX8" fmla="*/ 1402080 w 2142309"/>
              <a:gd name="connsiteY8" fmla="*/ 1079863 h 1976846"/>
              <a:gd name="connsiteX9" fmla="*/ 1236617 w 2142309"/>
              <a:gd name="connsiteY9" fmla="*/ 0 h 1976846"/>
              <a:gd name="connsiteX0" fmla="*/ 1236617 w 2142309"/>
              <a:gd name="connsiteY0" fmla="*/ 0 h 1976846"/>
              <a:gd name="connsiteX1" fmla="*/ 0 w 2142309"/>
              <a:gd name="connsiteY1" fmla="*/ 1898469 h 1976846"/>
              <a:gd name="connsiteX2" fmla="*/ 1123406 w 2142309"/>
              <a:gd name="connsiteY2" fmla="*/ 1619795 h 1976846"/>
              <a:gd name="connsiteX3" fmla="*/ 1663337 w 2142309"/>
              <a:gd name="connsiteY3" fmla="*/ 1715589 h 1976846"/>
              <a:gd name="connsiteX4" fmla="*/ 1489165 w 2142309"/>
              <a:gd name="connsiteY4" fmla="*/ 1976846 h 1976846"/>
              <a:gd name="connsiteX5" fmla="*/ 2142309 w 2142309"/>
              <a:gd name="connsiteY5" fmla="*/ 1584960 h 1976846"/>
              <a:gd name="connsiteX6" fmla="*/ 1854926 w 2142309"/>
              <a:gd name="connsiteY6" fmla="*/ 1132115 h 1976846"/>
              <a:gd name="connsiteX7" fmla="*/ 1793966 w 2142309"/>
              <a:gd name="connsiteY7" fmla="*/ 1375955 h 1976846"/>
              <a:gd name="connsiteX8" fmla="*/ 1402080 w 2142309"/>
              <a:gd name="connsiteY8" fmla="*/ 1079863 h 1976846"/>
              <a:gd name="connsiteX9" fmla="*/ 1236617 w 2142309"/>
              <a:gd name="connsiteY9" fmla="*/ 0 h 1976846"/>
              <a:gd name="connsiteX0" fmla="*/ 1236617 w 2142309"/>
              <a:gd name="connsiteY0" fmla="*/ 0 h 1976846"/>
              <a:gd name="connsiteX1" fmla="*/ 0 w 2142309"/>
              <a:gd name="connsiteY1" fmla="*/ 1898469 h 1976846"/>
              <a:gd name="connsiteX2" fmla="*/ 1123406 w 2142309"/>
              <a:gd name="connsiteY2" fmla="*/ 1619795 h 1976846"/>
              <a:gd name="connsiteX3" fmla="*/ 1663337 w 2142309"/>
              <a:gd name="connsiteY3" fmla="*/ 1715589 h 1976846"/>
              <a:gd name="connsiteX4" fmla="*/ 1489165 w 2142309"/>
              <a:gd name="connsiteY4" fmla="*/ 1976846 h 1976846"/>
              <a:gd name="connsiteX5" fmla="*/ 2142309 w 2142309"/>
              <a:gd name="connsiteY5" fmla="*/ 1584960 h 1976846"/>
              <a:gd name="connsiteX6" fmla="*/ 1854926 w 2142309"/>
              <a:gd name="connsiteY6" fmla="*/ 1132115 h 1976846"/>
              <a:gd name="connsiteX7" fmla="*/ 1793966 w 2142309"/>
              <a:gd name="connsiteY7" fmla="*/ 1375955 h 1976846"/>
              <a:gd name="connsiteX8" fmla="*/ 1402080 w 2142309"/>
              <a:gd name="connsiteY8" fmla="*/ 1079863 h 1976846"/>
              <a:gd name="connsiteX9" fmla="*/ 1236617 w 2142309"/>
              <a:gd name="connsiteY9" fmla="*/ 0 h 1976846"/>
              <a:gd name="connsiteX0" fmla="*/ 1236617 w 2142309"/>
              <a:gd name="connsiteY0" fmla="*/ 0 h 1976846"/>
              <a:gd name="connsiteX1" fmla="*/ 0 w 2142309"/>
              <a:gd name="connsiteY1" fmla="*/ 1898469 h 1976846"/>
              <a:gd name="connsiteX2" fmla="*/ 1123406 w 2142309"/>
              <a:gd name="connsiteY2" fmla="*/ 1619795 h 1976846"/>
              <a:gd name="connsiteX3" fmla="*/ 1663337 w 2142309"/>
              <a:gd name="connsiteY3" fmla="*/ 1715589 h 1976846"/>
              <a:gd name="connsiteX4" fmla="*/ 1489165 w 2142309"/>
              <a:gd name="connsiteY4" fmla="*/ 1976846 h 1976846"/>
              <a:gd name="connsiteX5" fmla="*/ 2142309 w 2142309"/>
              <a:gd name="connsiteY5" fmla="*/ 1584960 h 1976846"/>
              <a:gd name="connsiteX6" fmla="*/ 1854926 w 2142309"/>
              <a:gd name="connsiteY6" fmla="*/ 1132115 h 1976846"/>
              <a:gd name="connsiteX7" fmla="*/ 1793966 w 2142309"/>
              <a:gd name="connsiteY7" fmla="*/ 1375955 h 1976846"/>
              <a:gd name="connsiteX8" fmla="*/ 1402080 w 2142309"/>
              <a:gd name="connsiteY8" fmla="*/ 1079863 h 1976846"/>
              <a:gd name="connsiteX9" fmla="*/ 1236617 w 2142309"/>
              <a:gd name="connsiteY9" fmla="*/ 0 h 1976846"/>
              <a:gd name="connsiteX0" fmla="*/ 1236617 w 2142309"/>
              <a:gd name="connsiteY0" fmla="*/ 0 h 1976846"/>
              <a:gd name="connsiteX1" fmla="*/ 0 w 2142309"/>
              <a:gd name="connsiteY1" fmla="*/ 1898469 h 1976846"/>
              <a:gd name="connsiteX2" fmla="*/ 1123406 w 2142309"/>
              <a:gd name="connsiteY2" fmla="*/ 1619795 h 1976846"/>
              <a:gd name="connsiteX3" fmla="*/ 1663337 w 2142309"/>
              <a:gd name="connsiteY3" fmla="*/ 1715589 h 1976846"/>
              <a:gd name="connsiteX4" fmla="*/ 1489165 w 2142309"/>
              <a:gd name="connsiteY4" fmla="*/ 1976846 h 1976846"/>
              <a:gd name="connsiteX5" fmla="*/ 2142309 w 2142309"/>
              <a:gd name="connsiteY5" fmla="*/ 1584960 h 1976846"/>
              <a:gd name="connsiteX6" fmla="*/ 1854926 w 2142309"/>
              <a:gd name="connsiteY6" fmla="*/ 1132115 h 1976846"/>
              <a:gd name="connsiteX7" fmla="*/ 1793966 w 2142309"/>
              <a:gd name="connsiteY7" fmla="*/ 1375955 h 1976846"/>
              <a:gd name="connsiteX8" fmla="*/ 1402080 w 2142309"/>
              <a:gd name="connsiteY8" fmla="*/ 1079863 h 1976846"/>
              <a:gd name="connsiteX9" fmla="*/ 1236617 w 2142309"/>
              <a:gd name="connsiteY9" fmla="*/ 0 h 1976846"/>
              <a:gd name="connsiteX0" fmla="*/ 1236617 w 2142309"/>
              <a:gd name="connsiteY0" fmla="*/ 0 h 1976846"/>
              <a:gd name="connsiteX1" fmla="*/ 0 w 2142309"/>
              <a:gd name="connsiteY1" fmla="*/ 1898469 h 1976846"/>
              <a:gd name="connsiteX2" fmla="*/ 1123406 w 2142309"/>
              <a:gd name="connsiteY2" fmla="*/ 1619795 h 1976846"/>
              <a:gd name="connsiteX3" fmla="*/ 1663337 w 2142309"/>
              <a:gd name="connsiteY3" fmla="*/ 1715589 h 1976846"/>
              <a:gd name="connsiteX4" fmla="*/ 1489165 w 2142309"/>
              <a:gd name="connsiteY4" fmla="*/ 1976846 h 1976846"/>
              <a:gd name="connsiteX5" fmla="*/ 2142309 w 2142309"/>
              <a:gd name="connsiteY5" fmla="*/ 1584960 h 1976846"/>
              <a:gd name="connsiteX6" fmla="*/ 1854926 w 2142309"/>
              <a:gd name="connsiteY6" fmla="*/ 1132115 h 1976846"/>
              <a:gd name="connsiteX7" fmla="*/ 1793966 w 2142309"/>
              <a:gd name="connsiteY7" fmla="*/ 1375955 h 1976846"/>
              <a:gd name="connsiteX8" fmla="*/ 1402080 w 2142309"/>
              <a:gd name="connsiteY8" fmla="*/ 1079863 h 1976846"/>
              <a:gd name="connsiteX9" fmla="*/ 1236617 w 2142309"/>
              <a:gd name="connsiteY9" fmla="*/ 0 h 1976846"/>
              <a:gd name="connsiteX0" fmla="*/ 1236617 w 2142309"/>
              <a:gd name="connsiteY0" fmla="*/ 0 h 1976846"/>
              <a:gd name="connsiteX1" fmla="*/ 0 w 2142309"/>
              <a:gd name="connsiteY1" fmla="*/ 1898469 h 1976846"/>
              <a:gd name="connsiteX2" fmla="*/ 1123406 w 2142309"/>
              <a:gd name="connsiteY2" fmla="*/ 1619795 h 1976846"/>
              <a:gd name="connsiteX3" fmla="*/ 1663337 w 2142309"/>
              <a:gd name="connsiteY3" fmla="*/ 1715589 h 1976846"/>
              <a:gd name="connsiteX4" fmla="*/ 1489165 w 2142309"/>
              <a:gd name="connsiteY4" fmla="*/ 1976846 h 1976846"/>
              <a:gd name="connsiteX5" fmla="*/ 2142309 w 2142309"/>
              <a:gd name="connsiteY5" fmla="*/ 1584960 h 1976846"/>
              <a:gd name="connsiteX6" fmla="*/ 1854926 w 2142309"/>
              <a:gd name="connsiteY6" fmla="*/ 1132115 h 1976846"/>
              <a:gd name="connsiteX7" fmla="*/ 1793966 w 2142309"/>
              <a:gd name="connsiteY7" fmla="*/ 1375955 h 1976846"/>
              <a:gd name="connsiteX8" fmla="*/ 1402080 w 2142309"/>
              <a:gd name="connsiteY8" fmla="*/ 1079863 h 1976846"/>
              <a:gd name="connsiteX9" fmla="*/ 1236617 w 2142309"/>
              <a:gd name="connsiteY9" fmla="*/ 0 h 1976846"/>
              <a:gd name="connsiteX0" fmla="*/ 1236617 w 2107475"/>
              <a:gd name="connsiteY0" fmla="*/ 0 h 1976846"/>
              <a:gd name="connsiteX1" fmla="*/ 0 w 2107475"/>
              <a:gd name="connsiteY1" fmla="*/ 1898469 h 1976846"/>
              <a:gd name="connsiteX2" fmla="*/ 1123406 w 2107475"/>
              <a:gd name="connsiteY2" fmla="*/ 1619795 h 1976846"/>
              <a:gd name="connsiteX3" fmla="*/ 1663337 w 2107475"/>
              <a:gd name="connsiteY3" fmla="*/ 1715589 h 1976846"/>
              <a:gd name="connsiteX4" fmla="*/ 1489165 w 2107475"/>
              <a:gd name="connsiteY4" fmla="*/ 1976846 h 1976846"/>
              <a:gd name="connsiteX5" fmla="*/ 2107475 w 2107475"/>
              <a:gd name="connsiteY5" fmla="*/ 1680754 h 1976846"/>
              <a:gd name="connsiteX6" fmla="*/ 1854926 w 2107475"/>
              <a:gd name="connsiteY6" fmla="*/ 1132115 h 1976846"/>
              <a:gd name="connsiteX7" fmla="*/ 1793966 w 2107475"/>
              <a:gd name="connsiteY7" fmla="*/ 1375955 h 1976846"/>
              <a:gd name="connsiteX8" fmla="*/ 1402080 w 2107475"/>
              <a:gd name="connsiteY8" fmla="*/ 1079863 h 1976846"/>
              <a:gd name="connsiteX9" fmla="*/ 1236617 w 2107475"/>
              <a:gd name="connsiteY9" fmla="*/ 0 h 1976846"/>
              <a:gd name="connsiteX0" fmla="*/ 1236617 w 2124892"/>
              <a:gd name="connsiteY0" fmla="*/ 0 h 1976846"/>
              <a:gd name="connsiteX1" fmla="*/ 0 w 2124892"/>
              <a:gd name="connsiteY1" fmla="*/ 1898469 h 1976846"/>
              <a:gd name="connsiteX2" fmla="*/ 1123406 w 2124892"/>
              <a:gd name="connsiteY2" fmla="*/ 1619795 h 1976846"/>
              <a:gd name="connsiteX3" fmla="*/ 1663337 w 2124892"/>
              <a:gd name="connsiteY3" fmla="*/ 1715589 h 1976846"/>
              <a:gd name="connsiteX4" fmla="*/ 1489165 w 2124892"/>
              <a:gd name="connsiteY4" fmla="*/ 1976846 h 1976846"/>
              <a:gd name="connsiteX5" fmla="*/ 2124892 w 2124892"/>
              <a:gd name="connsiteY5" fmla="*/ 1663336 h 1976846"/>
              <a:gd name="connsiteX6" fmla="*/ 1854926 w 2124892"/>
              <a:gd name="connsiteY6" fmla="*/ 1132115 h 1976846"/>
              <a:gd name="connsiteX7" fmla="*/ 1793966 w 2124892"/>
              <a:gd name="connsiteY7" fmla="*/ 1375955 h 1976846"/>
              <a:gd name="connsiteX8" fmla="*/ 1402080 w 2124892"/>
              <a:gd name="connsiteY8" fmla="*/ 1079863 h 1976846"/>
              <a:gd name="connsiteX9" fmla="*/ 1236617 w 2124892"/>
              <a:gd name="connsiteY9" fmla="*/ 0 h 1976846"/>
              <a:gd name="connsiteX0" fmla="*/ 1236617 w 2124892"/>
              <a:gd name="connsiteY0" fmla="*/ 0 h 1942012"/>
              <a:gd name="connsiteX1" fmla="*/ 0 w 2124892"/>
              <a:gd name="connsiteY1" fmla="*/ 1898469 h 1942012"/>
              <a:gd name="connsiteX2" fmla="*/ 1123406 w 2124892"/>
              <a:gd name="connsiteY2" fmla="*/ 1619795 h 1942012"/>
              <a:gd name="connsiteX3" fmla="*/ 1663337 w 2124892"/>
              <a:gd name="connsiteY3" fmla="*/ 1715589 h 1942012"/>
              <a:gd name="connsiteX4" fmla="*/ 1550125 w 2124892"/>
              <a:gd name="connsiteY4" fmla="*/ 1942012 h 1942012"/>
              <a:gd name="connsiteX5" fmla="*/ 2124892 w 2124892"/>
              <a:gd name="connsiteY5" fmla="*/ 1663336 h 1942012"/>
              <a:gd name="connsiteX6" fmla="*/ 1854926 w 2124892"/>
              <a:gd name="connsiteY6" fmla="*/ 1132115 h 1942012"/>
              <a:gd name="connsiteX7" fmla="*/ 1793966 w 2124892"/>
              <a:gd name="connsiteY7" fmla="*/ 1375955 h 1942012"/>
              <a:gd name="connsiteX8" fmla="*/ 1402080 w 2124892"/>
              <a:gd name="connsiteY8" fmla="*/ 1079863 h 1942012"/>
              <a:gd name="connsiteX9" fmla="*/ 1236617 w 2124892"/>
              <a:gd name="connsiteY9" fmla="*/ 0 h 1942012"/>
              <a:gd name="connsiteX0" fmla="*/ 1236617 w 2124892"/>
              <a:gd name="connsiteY0" fmla="*/ 0 h 1942012"/>
              <a:gd name="connsiteX1" fmla="*/ 0 w 2124892"/>
              <a:gd name="connsiteY1" fmla="*/ 1898469 h 1942012"/>
              <a:gd name="connsiteX2" fmla="*/ 1123406 w 2124892"/>
              <a:gd name="connsiteY2" fmla="*/ 1619795 h 1942012"/>
              <a:gd name="connsiteX3" fmla="*/ 1663337 w 2124892"/>
              <a:gd name="connsiteY3" fmla="*/ 1715589 h 1942012"/>
              <a:gd name="connsiteX4" fmla="*/ 1550125 w 2124892"/>
              <a:gd name="connsiteY4" fmla="*/ 1942012 h 1942012"/>
              <a:gd name="connsiteX5" fmla="*/ 2124892 w 2124892"/>
              <a:gd name="connsiteY5" fmla="*/ 1663336 h 1942012"/>
              <a:gd name="connsiteX6" fmla="*/ 1889761 w 2124892"/>
              <a:gd name="connsiteY6" fmla="*/ 1123406 h 1942012"/>
              <a:gd name="connsiteX7" fmla="*/ 1793966 w 2124892"/>
              <a:gd name="connsiteY7" fmla="*/ 1375955 h 1942012"/>
              <a:gd name="connsiteX8" fmla="*/ 1402080 w 2124892"/>
              <a:gd name="connsiteY8" fmla="*/ 1079863 h 1942012"/>
              <a:gd name="connsiteX9" fmla="*/ 1236617 w 2124892"/>
              <a:gd name="connsiteY9" fmla="*/ 0 h 1942012"/>
              <a:gd name="connsiteX0" fmla="*/ 1236617 w 2124892"/>
              <a:gd name="connsiteY0" fmla="*/ 0 h 1942012"/>
              <a:gd name="connsiteX1" fmla="*/ 0 w 2124892"/>
              <a:gd name="connsiteY1" fmla="*/ 1898469 h 1942012"/>
              <a:gd name="connsiteX2" fmla="*/ 1123406 w 2124892"/>
              <a:gd name="connsiteY2" fmla="*/ 1619795 h 1942012"/>
              <a:gd name="connsiteX3" fmla="*/ 1663337 w 2124892"/>
              <a:gd name="connsiteY3" fmla="*/ 1715589 h 1942012"/>
              <a:gd name="connsiteX4" fmla="*/ 1550125 w 2124892"/>
              <a:gd name="connsiteY4" fmla="*/ 1942012 h 1942012"/>
              <a:gd name="connsiteX5" fmla="*/ 2124892 w 2124892"/>
              <a:gd name="connsiteY5" fmla="*/ 1663336 h 1942012"/>
              <a:gd name="connsiteX6" fmla="*/ 1896111 w 2124892"/>
              <a:gd name="connsiteY6" fmla="*/ 1120231 h 1942012"/>
              <a:gd name="connsiteX7" fmla="*/ 1793966 w 2124892"/>
              <a:gd name="connsiteY7" fmla="*/ 1375955 h 1942012"/>
              <a:gd name="connsiteX8" fmla="*/ 1402080 w 2124892"/>
              <a:gd name="connsiteY8" fmla="*/ 1079863 h 1942012"/>
              <a:gd name="connsiteX9" fmla="*/ 1236617 w 2124892"/>
              <a:gd name="connsiteY9" fmla="*/ 0 h 1942012"/>
              <a:gd name="connsiteX0" fmla="*/ 1236617 w 2124892"/>
              <a:gd name="connsiteY0" fmla="*/ 0 h 1942012"/>
              <a:gd name="connsiteX1" fmla="*/ 0 w 2124892"/>
              <a:gd name="connsiteY1" fmla="*/ 1898469 h 1942012"/>
              <a:gd name="connsiteX2" fmla="*/ 1123406 w 2124892"/>
              <a:gd name="connsiteY2" fmla="*/ 1619795 h 1942012"/>
              <a:gd name="connsiteX3" fmla="*/ 1663337 w 2124892"/>
              <a:gd name="connsiteY3" fmla="*/ 1715589 h 1942012"/>
              <a:gd name="connsiteX4" fmla="*/ 1550125 w 2124892"/>
              <a:gd name="connsiteY4" fmla="*/ 1942012 h 1942012"/>
              <a:gd name="connsiteX5" fmla="*/ 2124892 w 2124892"/>
              <a:gd name="connsiteY5" fmla="*/ 1663336 h 1942012"/>
              <a:gd name="connsiteX6" fmla="*/ 1896111 w 2124892"/>
              <a:gd name="connsiteY6" fmla="*/ 1120231 h 1942012"/>
              <a:gd name="connsiteX7" fmla="*/ 1793966 w 2124892"/>
              <a:gd name="connsiteY7" fmla="*/ 1375955 h 1942012"/>
              <a:gd name="connsiteX8" fmla="*/ 1402080 w 2124892"/>
              <a:gd name="connsiteY8" fmla="*/ 1079863 h 1942012"/>
              <a:gd name="connsiteX9" fmla="*/ 1236617 w 2124892"/>
              <a:gd name="connsiteY9" fmla="*/ 0 h 1942012"/>
              <a:gd name="connsiteX0" fmla="*/ 1236617 w 2124892"/>
              <a:gd name="connsiteY0" fmla="*/ 0 h 1942012"/>
              <a:gd name="connsiteX1" fmla="*/ 0 w 2124892"/>
              <a:gd name="connsiteY1" fmla="*/ 1898469 h 1942012"/>
              <a:gd name="connsiteX2" fmla="*/ 1123406 w 2124892"/>
              <a:gd name="connsiteY2" fmla="*/ 1619795 h 1942012"/>
              <a:gd name="connsiteX3" fmla="*/ 1647462 w 2124892"/>
              <a:gd name="connsiteY3" fmla="*/ 1715589 h 1942012"/>
              <a:gd name="connsiteX4" fmla="*/ 1550125 w 2124892"/>
              <a:gd name="connsiteY4" fmla="*/ 1942012 h 1942012"/>
              <a:gd name="connsiteX5" fmla="*/ 2124892 w 2124892"/>
              <a:gd name="connsiteY5" fmla="*/ 1663336 h 1942012"/>
              <a:gd name="connsiteX6" fmla="*/ 1896111 w 2124892"/>
              <a:gd name="connsiteY6" fmla="*/ 1120231 h 1942012"/>
              <a:gd name="connsiteX7" fmla="*/ 1793966 w 2124892"/>
              <a:gd name="connsiteY7" fmla="*/ 1375955 h 1942012"/>
              <a:gd name="connsiteX8" fmla="*/ 1402080 w 2124892"/>
              <a:gd name="connsiteY8" fmla="*/ 1079863 h 1942012"/>
              <a:gd name="connsiteX9" fmla="*/ 1236617 w 2124892"/>
              <a:gd name="connsiteY9" fmla="*/ 0 h 1942012"/>
              <a:gd name="connsiteX0" fmla="*/ 1236617 w 2124892"/>
              <a:gd name="connsiteY0" fmla="*/ 0 h 1942012"/>
              <a:gd name="connsiteX1" fmla="*/ 0 w 2124892"/>
              <a:gd name="connsiteY1" fmla="*/ 1898469 h 1942012"/>
              <a:gd name="connsiteX2" fmla="*/ 1123406 w 2124892"/>
              <a:gd name="connsiteY2" fmla="*/ 1619795 h 1942012"/>
              <a:gd name="connsiteX3" fmla="*/ 1647462 w 2124892"/>
              <a:gd name="connsiteY3" fmla="*/ 1715589 h 1942012"/>
              <a:gd name="connsiteX4" fmla="*/ 1550125 w 2124892"/>
              <a:gd name="connsiteY4" fmla="*/ 1942012 h 1942012"/>
              <a:gd name="connsiteX5" fmla="*/ 2124892 w 2124892"/>
              <a:gd name="connsiteY5" fmla="*/ 1663336 h 1942012"/>
              <a:gd name="connsiteX6" fmla="*/ 1896111 w 2124892"/>
              <a:gd name="connsiteY6" fmla="*/ 1120231 h 1942012"/>
              <a:gd name="connsiteX7" fmla="*/ 1793966 w 2124892"/>
              <a:gd name="connsiteY7" fmla="*/ 1375955 h 1942012"/>
              <a:gd name="connsiteX8" fmla="*/ 1402080 w 2124892"/>
              <a:gd name="connsiteY8" fmla="*/ 1079863 h 1942012"/>
              <a:gd name="connsiteX9" fmla="*/ 1236617 w 2124892"/>
              <a:gd name="connsiteY9" fmla="*/ 0 h 1942012"/>
              <a:gd name="connsiteX0" fmla="*/ 1236617 w 2124892"/>
              <a:gd name="connsiteY0" fmla="*/ 0 h 1942012"/>
              <a:gd name="connsiteX1" fmla="*/ 0 w 2124892"/>
              <a:gd name="connsiteY1" fmla="*/ 1898469 h 1942012"/>
              <a:gd name="connsiteX2" fmla="*/ 1123406 w 2124892"/>
              <a:gd name="connsiteY2" fmla="*/ 1619795 h 1942012"/>
              <a:gd name="connsiteX3" fmla="*/ 1647462 w 2124892"/>
              <a:gd name="connsiteY3" fmla="*/ 1715589 h 1942012"/>
              <a:gd name="connsiteX4" fmla="*/ 1550125 w 2124892"/>
              <a:gd name="connsiteY4" fmla="*/ 1942012 h 1942012"/>
              <a:gd name="connsiteX5" fmla="*/ 2124892 w 2124892"/>
              <a:gd name="connsiteY5" fmla="*/ 1663336 h 1942012"/>
              <a:gd name="connsiteX6" fmla="*/ 1896111 w 2124892"/>
              <a:gd name="connsiteY6" fmla="*/ 1120231 h 1942012"/>
              <a:gd name="connsiteX7" fmla="*/ 1793966 w 2124892"/>
              <a:gd name="connsiteY7" fmla="*/ 1375955 h 1942012"/>
              <a:gd name="connsiteX8" fmla="*/ 1370330 w 2124892"/>
              <a:gd name="connsiteY8" fmla="*/ 1092563 h 1942012"/>
              <a:gd name="connsiteX9" fmla="*/ 1236617 w 2124892"/>
              <a:gd name="connsiteY9" fmla="*/ 0 h 1942012"/>
              <a:gd name="connsiteX0" fmla="*/ 1236617 w 2124892"/>
              <a:gd name="connsiteY0" fmla="*/ 0 h 1942012"/>
              <a:gd name="connsiteX1" fmla="*/ 0 w 2124892"/>
              <a:gd name="connsiteY1" fmla="*/ 1898469 h 1942012"/>
              <a:gd name="connsiteX2" fmla="*/ 1123406 w 2124892"/>
              <a:gd name="connsiteY2" fmla="*/ 1619795 h 1942012"/>
              <a:gd name="connsiteX3" fmla="*/ 1647462 w 2124892"/>
              <a:gd name="connsiteY3" fmla="*/ 1715589 h 1942012"/>
              <a:gd name="connsiteX4" fmla="*/ 1550125 w 2124892"/>
              <a:gd name="connsiteY4" fmla="*/ 1942012 h 1942012"/>
              <a:gd name="connsiteX5" fmla="*/ 2124892 w 2124892"/>
              <a:gd name="connsiteY5" fmla="*/ 1663336 h 1942012"/>
              <a:gd name="connsiteX6" fmla="*/ 1896111 w 2124892"/>
              <a:gd name="connsiteY6" fmla="*/ 1120231 h 1942012"/>
              <a:gd name="connsiteX7" fmla="*/ 1793966 w 2124892"/>
              <a:gd name="connsiteY7" fmla="*/ 1375955 h 1942012"/>
              <a:gd name="connsiteX8" fmla="*/ 1370330 w 2124892"/>
              <a:gd name="connsiteY8" fmla="*/ 1092563 h 1942012"/>
              <a:gd name="connsiteX9" fmla="*/ 1236617 w 2124892"/>
              <a:gd name="connsiteY9" fmla="*/ 0 h 1942012"/>
              <a:gd name="connsiteX0" fmla="*/ 1236617 w 2124892"/>
              <a:gd name="connsiteY0" fmla="*/ 0 h 1942012"/>
              <a:gd name="connsiteX1" fmla="*/ 0 w 2124892"/>
              <a:gd name="connsiteY1" fmla="*/ 1898469 h 1942012"/>
              <a:gd name="connsiteX2" fmla="*/ 1123406 w 2124892"/>
              <a:gd name="connsiteY2" fmla="*/ 1619795 h 1942012"/>
              <a:gd name="connsiteX3" fmla="*/ 1647462 w 2124892"/>
              <a:gd name="connsiteY3" fmla="*/ 1715589 h 1942012"/>
              <a:gd name="connsiteX4" fmla="*/ 1550125 w 2124892"/>
              <a:gd name="connsiteY4" fmla="*/ 1942012 h 1942012"/>
              <a:gd name="connsiteX5" fmla="*/ 2124892 w 2124892"/>
              <a:gd name="connsiteY5" fmla="*/ 1663336 h 1942012"/>
              <a:gd name="connsiteX6" fmla="*/ 1896111 w 2124892"/>
              <a:gd name="connsiteY6" fmla="*/ 1120231 h 1942012"/>
              <a:gd name="connsiteX7" fmla="*/ 1793966 w 2124892"/>
              <a:gd name="connsiteY7" fmla="*/ 1375955 h 1942012"/>
              <a:gd name="connsiteX8" fmla="*/ 1370330 w 2124892"/>
              <a:gd name="connsiteY8" fmla="*/ 1092563 h 1942012"/>
              <a:gd name="connsiteX9" fmla="*/ 1236617 w 2124892"/>
              <a:gd name="connsiteY9" fmla="*/ 0 h 1942012"/>
              <a:gd name="connsiteX0" fmla="*/ 1236617 w 2124892"/>
              <a:gd name="connsiteY0" fmla="*/ 0 h 1942012"/>
              <a:gd name="connsiteX1" fmla="*/ 0 w 2124892"/>
              <a:gd name="connsiteY1" fmla="*/ 1898469 h 1942012"/>
              <a:gd name="connsiteX2" fmla="*/ 1117056 w 2124892"/>
              <a:gd name="connsiteY2" fmla="*/ 1588045 h 1942012"/>
              <a:gd name="connsiteX3" fmla="*/ 1647462 w 2124892"/>
              <a:gd name="connsiteY3" fmla="*/ 1715589 h 1942012"/>
              <a:gd name="connsiteX4" fmla="*/ 1550125 w 2124892"/>
              <a:gd name="connsiteY4" fmla="*/ 1942012 h 1942012"/>
              <a:gd name="connsiteX5" fmla="*/ 2124892 w 2124892"/>
              <a:gd name="connsiteY5" fmla="*/ 1663336 h 1942012"/>
              <a:gd name="connsiteX6" fmla="*/ 1896111 w 2124892"/>
              <a:gd name="connsiteY6" fmla="*/ 1120231 h 1942012"/>
              <a:gd name="connsiteX7" fmla="*/ 1793966 w 2124892"/>
              <a:gd name="connsiteY7" fmla="*/ 1375955 h 1942012"/>
              <a:gd name="connsiteX8" fmla="*/ 1370330 w 2124892"/>
              <a:gd name="connsiteY8" fmla="*/ 1092563 h 1942012"/>
              <a:gd name="connsiteX9" fmla="*/ 1236617 w 2124892"/>
              <a:gd name="connsiteY9" fmla="*/ 0 h 1942012"/>
              <a:gd name="connsiteX0" fmla="*/ 1236617 w 2124892"/>
              <a:gd name="connsiteY0" fmla="*/ 0 h 1942012"/>
              <a:gd name="connsiteX1" fmla="*/ 0 w 2124892"/>
              <a:gd name="connsiteY1" fmla="*/ 1898469 h 1942012"/>
              <a:gd name="connsiteX2" fmla="*/ 1117056 w 2124892"/>
              <a:gd name="connsiteY2" fmla="*/ 1588045 h 1942012"/>
              <a:gd name="connsiteX3" fmla="*/ 1647462 w 2124892"/>
              <a:gd name="connsiteY3" fmla="*/ 1715589 h 1942012"/>
              <a:gd name="connsiteX4" fmla="*/ 1550125 w 2124892"/>
              <a:gd name="connsiteY4" fmla="*/ 1942012 h 1942012"/>
              <a:gd name="connsiteX5" fmla="*/ 2124892 w 2124892"/>
              <a:gd name="connsiteY5" fmla="*/ 1663336 h 1942012"/>
              <a:gd name="connsiteX6" fmla="*/ 1896111 w 2124892"/>
              <a:gd name="connsiteY6" fmla="*/ 1120231 h 1942012"/>
              <a:gd name="connsiteX7" fmla="*/ 1793966 w 2124892"/>
              <a:gd name="connsiteY7" fmla="*/ 1375955 h 1942012"/>
              <a:gd name="connsiteX8" fmla="*/ 1370330 w 2124892"/>
              <a:gd name="connsiteY8" fmla="*/ 1092563 h 1942012"/>
              <a:gd name="connsiteX9" fmla="*/ 1236617 w 2124892"/>
              <a:gd name="connsiteY9" fmla="*/ 0 h 1942012"/>
              <a:gd name="connsiteX0" fmla="*/ 1236617 w 2124892"/>
              <a:gd name="connsiteY0" fmla="*/ 0 h 1942012"/>
              <a:gd name="connsiteX1" fmla="*/ 0 w 2124892"/>
              <a:gd name="connsiteY1" fmla="*/ 1898469 h 1942012"/>
              <a:gd name="connsiteX2" fmla="*/ 1117056 w 2124892"/>
              <a:gd name="connsiteY2" fmla="*/ 1588045 h 1942012"/>
              <a:gd name="connsiteX3" fmla="*/ 1647462 w 2124892"/>
              <a:gd name="connsiteY3" fmla="*/ 1715589 h 1942012"/>
              <a:gd name="connsiteX4" fmla="*/ 1550125 w 2124892"/>
              <a:gd name="connsiteY4" fmla="*/ 1942012 h 1942012"/>
              <a:gd name="connsiteX5" fmla="*/ 2124892 w 2124892"/>
              <a:gd name="connsiteY5" fmla="*/ 1663336 h 1942012"/>
              <a:gd name="connsiteX6" fmla="*/ 1896111 w 2124892"/>
              <a:gd name="connsiteY6" fmla="*/ 1120231 h 1942012"/>
              <a:gd name="connsiteX7" fmla="*/ 1793966 w 2124892"/>
              <a:gd name="connsiteY7" fmla="*/ 1375955 h 1942012"/>
              <a:gd name="connsiteX8" fmla="*/ 1370330 w 2124892"/>
              <a:gd name="connsiteY8" fmla="*/ 1092563 h 1942012"/>
              <a:gd name="connsiteX9" fmla="*/ 1236617 w 2124892"/>
              <a:gd name="connsiteY9" fmla="*/ 0 h 1942012"/>
              <a:gd name="connsiteX0" fmla="*/ 1236617 w 2124892"/>
              <a:gd name="connsiteY0" fmla="*/ 0 h 1942012"/>
              <a:gd name="connsiteX1" fmla="*/ 0 w 2124892"/>
              <a:gd name="connsiteY1" fmla="*/ 1898469 h 1942012"/>
              <a:gd name="connsiteX2" fmla="*/ 1117056 w 2124892"/>
              <a:gd name="connsiteY2" fmla="*/ 1588045 h 1942012"/>
              <a:gd name="connsiteX3" fmla="*/ 1647462 w 2124892"/>
              <a:gd name="connsiteY3" fmla="*/ 1715589 h 1942012"/>
              <a:gd name="connsiteX4" fmla="*/ 1550125 w 2124892"/>
              <a:gd name="connsiteY4" fmla="*/ 1942012 h 1942012"/>
              <a:gd name="connsiteX5" fmla="*/ 2124892 w 2124892"/>
              <a:gd name="connsiteY5" fmla="*/ 1663336 h 1942012"/>
              <a:gd name="connsiteX6" fmla="*/ 1896111 w 2124892"/>
              <a:gd name="connsiteY6" fmla="*/ 1120231 h 1942012"/>
              <a:gd name="connsiteX7" fmla="*/ 1793966 w 2124892"/>
              <a:gd name="connsiteY7" fmla="*/ 1375955 h 1942012"/>
              <a:gd name="connsiteX8" fmla="*/ 1370330 w 2124892"/>
              <a:gd name="connsiteY8" fmla="*/ 1092563 h 1942012"/>
              <a:gd name="connsiteX9" fmla="*/ 1236617 w 2124892"/>
              <a:gd name="connsiteY9" fmla="*/ 0 h 1942012"/>
              <a:gd name="connsiteX0" fmla="*/ 1236617 w 2077267"/>
              <a:gd name="connsiteY0" fmla="*/ 0 h 1942012"/>
              <a:gd name="connsiteX1" fmla="*/ 0 w 2077267"/>
              <a:gd name="connsiteY1" fmla="*/ 1898469 h 1942012"/>
              <a:gd name="connsiteX2" fmla="*/ 1117056 w 2077267"/>
              <a:gd name="connsiteY2" fmla="*/ 1588045 h 1942012"/>
              <a:gd name="connsiteX3" fmla="*/ 1647462 w 2077267"/>
              <a:gd name="connsiteY3" fmla="*/ 1715589 h 1942012"/>
              <a:gd name="connsiteX4" fmla="*/ 1550125 w 2077267"/>
              <a:gd name="connsiteY4" fmla="*/ 1942012 h 1942012"/>
              <a:gd name="connsiteX5" fmla="*/ 2077267 w 2077267"/>
              <a:gd name="connsiteY5" fmla="*/ 1669686 h 1942012"/>
              <a:gd name="connsiteX6" fmla="*/ 1896111 w 2077267"/>
              <a:gd name="connsiteY6" fmla="*/ 1120231 h 1942012"/>
              <a:gd name="connsiteX7" fmla="*/ 1793966 w 2077267"/>
              <a:gd name="connsiteY7" fmla="*/ 1375955 h 1942012"/>
              <a:gd name="connsiteX8" fmla="*/ 1370330 w 2077267"/>
              <a:gd name="connsiteY8" fmla="*/ 1092563 h 1942012"/>
              <a:gd name="connsiteX9" fmla="*/ 1236617 w 2077267"/>
              <a:gd name="connsiteY9" fmla="*/ 0 h 1942012"/>
              <a:gd name="connsiteX0" fmla="*/ 1236617 w 2159817"/>
              <a:gd name="connsiteY0" fmla="*/ 0 h 1942012"/>
              <a:gd name="connsiteX1" fmla="*/ 0 w 2159817"/>
              <a:gd name="connsiteY1" fmla="*/ 1898469 h 1942012"/>
              <a:gd name="connsiteX2" fmla="*/ 1117056 w 2159817"/>
              <a:gd name="connsiteY2" fmla="*/ 1588045 h 1942012"/>
              <a:gd name="connsiteX3" fmla="*/ 1647462 w 2159817"/>
              <a:gd name="connsiteY3" fmla="*/ 1715589 h 1942012"/>
              <a:gd name="connsiteX4" fmla="*/ 1550125 w 2159817"/>
              <a:gd name="connsiteY4" fmla="*/ 1942012 h 1942012"/>
              <a:gd name="connsiteX5" fmla="*/ 2159817 w 2159817"/>
              <a:gd name="connsiteY5" fmla="*/ 1720486 h 1942012"/>
              <a:gd name="connsiteX6" fmla="*/ 1896111 w 2159817"/>
              <a:gd name="connsiteY6" fmla="*/ 1120231 h 1942012"/>
              <a:gd name="connsiteX7" fmla="*/ 1793966 w 2159817"/>
              <a:gd name="connsiteY7" fmla="*/ 1375955 h 1942012"/>
              <a:gd name="connsiteX8" fmla="*/ 1370330 w 2159817"/>
              <a:gd name="connsiteY8" fmla="*/ 1092563 h 1942012"/>
              <a:gd name="connsiteX9" fmla="*/ 1236617 w 2159817"/>
              <a:gd name="connsiteY9" fmla="*/ 0 h 1942012"/>
              <a:gd name="connsiteX0" fmla="*/ 1258842 w 2182042"/>
              <a:gd name="connsiteY0" fmla="*/ 0 h 1942012"/>
              <a:gd name="connsiteX1" fmla="*/ 0 w 2182042"/>
              <a:gd name="connsiteY1" fmla="*/ 1888944 h 1942012"/>
              <a:gd name="connsiteX2" fmla="*/ 1139281 w 2182042"/>
              <a:gd name="connsiteY2" fmla="*/ 1588045 h 1942012"/>
              <a:gd name="connsiteX3" fmla="*/ 1669687 w 2182042"/>
              <a:gd name="connsiteY3" fmla="*/ 1715589 h 1942012"/>
              <a:gd name="connsiteX4" fmla="*/ 1572350 w 2182042"/>
              <a:gd name="connsiteY4" fmla="*/ 1942012 h 1942012"/>
              <a:gd name="connsiteX5" fmla="*/ 2182042 w 2182042"/>
              <a:gd name="connsiteY5" fmla="*/ 1720486 h 1942012"/>
              <a:gd name="connsiteX6" fmla="*/ 1918336 w 2182042"/>
              <a:gd name="connsiteY6" fmla="*/ 1120231 h 1942012"/>
              <a:gd name="connsiteX7" fmla="*/ 1816191 w 2182042"/>
              <a:gd name="connsiteY7" fmla="*/ 1375955 h 1942012"/>
              <a:gd name="connsiteX8" fmla="*/ 1392555 w 2182042"/>
              <a:gd name="connsiteY8" fmla="*/ 1092563 h 1942012"/>
              <a:gd name="connsiteX9" fmla="*/ 1258842 w 2182042"/>
              <a:gd name="connsiteY9" fmla="*/ 0 h 1942012"/>
              <a:gd name="connsiteX0" fmla="*/ 1258842 w 2182042"/>
              <a:gd name="connsiteY0" fmla="*/ 0 h 1942012"/>
              <a:gd name="connsiteX1" fmla="*/ 0 w 2182042"/>
              <a:gd name="connsiteY1" fmla="*/ 1888944 h 1942012"/>
              <a:gd name="connsiteX2" fmla="*/ 1139281 w 2182042"/>
              <a:gd name="connsiteY2" fmla="*/ 1588045 h 1942012"/>
              <a:gd name="connsiteX3" fmla="*/ 1669687 w 2182042"/>
              <a:gd name="connsiteY3" fmla="*/ 1715589 h 1942012"/>
              <a:gd name="connsiteX4" fmla="*/ 1572350 w 2182042"/>
              <a:gd name="connsiteY4" fmla="*/ 1942012 h 1942012"/>
              <a:gd name="connsiteX5" fmla="*/ 2182042 w 2182042"/>
              <a:gd name="connsiteY5" fmla="*/ 1720486 h 1942012"/>
              <a:gd name="connsiteX6" fmla="*/ 1918336 w 2182042"/>
              <a:gd name="connsiteY6" fmla="*/ 1120231 h 1942012"/>
              <a:gd name="connsiteX7" fmla="*/ 1816191 w 2182042"/>
              <a:gd name="connsiteY7" fmla="*/ 1375955 h 1942012"/>
              <a:gd name="connsiteX8" fmla="*/ 1392555 w 2182042"/>
              <a:gd name="connsiteY8" fmla="*/ 1092563 h 1942012"/>
              <a:gd name="connsiteX9" fmla="*/ 1258842 w 2182042"/>
              <a:gd name="connsiteY9" fmla="*/ 0 h 1942012"/>
              <a:gd name="connsiteX0" fmla="*/ 1255667 w 2182042"/>
              <a:gd name="connsiteY0" fmla="*/ 0 h 1897562"/>
              <a:gd name="connsiteX1" fmla="*/ 0 w 2182042"/>
              <a:gd name="connsiteY1" fmla="*/ 1844494 h 1897562"/>
              <a:gd name="connsiteX2" fmla="*/ 1139281 w 2182042"/>
              <a:gd name="connsiteY2" fmla="*/ 1543595 h 1897562"/>
              <a:gd name="connsiteX3" fmla="*/ 1669687 w 2182042"/>
              <a:gd name="connsiteY3" fmla="*/ 1671139 h 1897562"/>
              <a:gd name="connsiteX4" fmla="*/ 1572350 w 2182042"/>
              <a:gd name="connsiteY4" fmla="*/ 1897562 h 1897562"/>
              <a:gd name="connsiteX5" fmla="*/ 2182042 w 2182042"/>
              <a:gd name="connsiteY5" fmla="*/ 1676036 h 1897562"/>
              <a:gd name="connsiteX6" fmla="*/ 1918336 w 2182042"/>
              <a:gd name="connsiteY6" fmla="*/ 1075781 h 1897562"/>
              <a:gd name="connsiteX7" fmla="*/ 1816191 w 2182042"/>
              <a:gd name="connsiteY7" fmla="*/ 1331505 h 1897562"/>
              <a:gd name="connsiteX8" fmla="*/ 1392555 w 2182042"/>
              <a:gd name="connsiteY8" fmla="*/ 1048113 h 1897562"/>
              <a:gd name="connsiteX9" fmla="*/ 1255667 w 2182042"/>
              <a:gd name="connsiteY9" fmla="*/ 0 h 1897562"/>
              <a:gd name="connsiteX0" fmla="*/ 1255667 w 2182042"/>
              <a:gd name="connsiteY0" fmla="*/ 0 h 1897562"/>
              <a:gd name="connsiteX1" fmla="*/ 0 w 2182042"/>
              <a:gd name="connsiteY1" fmla="*/ 1844494 h 1897562"/>
              <a:gd name="connsiteX2" fmla="*/ 1139281 w 2182042"/>
              <a:gd name="connsiteY2" fmla="*/ 1543595 h 1897562"/>
              <a:gd name="connsiteX3" fmla="*/ 1669687 w 2182042"/>
              <a:gd name="connsiteY3" fmla="*/ 1671139 h 1897562"/>
              <a:gd name="connsiteX4" fmla="*/ 1572350 w 2182042"/>
              <a:gd name="connsiteY4" fmla="*/ 1897562 h 1897562"/>
              <a:gd name="connsiteX5" fmla="*/ 2182042 w 2182042"/>
              <a:gd name="connsiteY5" fmla="*/ 1676036 h 1897562"/>
              <a:gd name="connsiteX6" fmla="*/ 1918336 w 2182042"/>
              <a:gd name="connsiteY6" fmla="*/ 1075781 h 1897562"/>
              <a:gd name="connsiteX7" fmla="*/ 1816191 w 2182042"/>
              <a:gd name="connsiteY7" fmla="*/ 1331505 h 1897562"/>
              <a:gd name="connsiteX8" fmla="*/ 1392555 w 2182042"/>
              <a:gd name="connsiteY8" fmla="*/ 1048113 h 1897562"/>
              <a:gd name="connsiteX9" fmla="*/ 1255667 w 2182042"/>
              <a:gd name="connsiteY9" fmla="*/ 0 h 1897562"/>
              <a:gd name="connsiteX0" fmla="*/ 1249317 w 2182042"/>
              <a:gd name="connsiteY0" fmla="*/ 0 h 1884862"/>
              <a:gd name="connsiteX1" fmla="*/ 0 w 2182042"/>
              <a:gd name="connsiteY1" fmla="*/ 1831794 h 1884862"/>
              <a:gd name="connsiteX2" fmla="*/ 1139281 w 2182042"/>
              <a:gd name="connsiteY2" fmla="*/ 1530895 h 1884862"/>
              <a:gd name="connsiteX3" fmla="*/ 1669687 w 2182042"/>
              <a:gd name="connsiteY3" fmla="*/ 1658439 h 1884862"/>
              <a:gd name="connsiteX4" fmla="*/ 1572350 w 2182042"/>
              <a:gd name="connsiteY4" fmla="*/ 1884862 h 1884862"/>
              <a:gd name="connsiteX5" fmla="*/ 2182042 w 2182042"/>
              <a:gd name="connsiteY5" fmla="*/ 1663336 h 1884862"/>
              <a:gd name="connsiteX6" fmla="*/ 1918336 w 2182042"/>
              <a:gd name="connsiteY6" fmla="*/ 1063081 h 1884862"/>
              <a:gd name="connsiteX7" fmla="*/ 1816191 w 2182042"/>
              <a:gd name="connsiteY7" fmla="*/ 1318805 h 1884862"/>
              <a:gd name="connsiteX8" fmla="*/ 1392555 w 2182042"/>
              <a:gd name="connsiteY8" fmla="*/ 1035413 h 1884862"/>
              <a:gd name="connsiteX9" fmla="*/ 1249317 w 2182042"/>
              <a:gd name="connsiteY9" fmla="*/ 0 h 1884862"/>
              <a:gd name="connsiteX0" fmla="*/ 1249317 w 2182042"/>
              <a:gd name="connsiteY0" fmla="*/ 0 h 1884862"/>
              <a:gd name="connsiteX1" fmla="*/ 0 w 2182042"/>
              <a:gd name="connsiteY1" fmla="*/ 1831794 h 1884862"/>
              <a:gd name="connsiteX2" fmla="*/ 1139281 w 2182042"/>
              <a:gd name="connsiteY2" fmla="*/ 1530895 h 1884862"/>
              <a:gd name="connsiteX3" fmla="*/ 1669687 w 2182042"/>
              <a:gd name="connsiteY3" fmla="*/ 1658439 h 1884862"/>
              <a:gd name="connsiteX4" fmla="*/ 1572350 w 2182042"/>
              <a:gd name="connsiteY4" fmla="*/ 1884862 h 1884862"/>
              <a:gd name="connsiteX5" fmla="*/ 2182042 w 2182042"/>
              <a:gd name="connsiteY5" fmla="*/ 1663336 h 1884862"/>
              <a:gd name="connsiteX6" fmla="*/ 1918336 w 2182042"/>
              <a:gd name="connsiteY6" fmla="*/ 1063081 h 1884862"/>
              <a:gd name="connsiteX7" fmla="*/ 1816191 w 2182042"/>
              <a:gd name="connsiteY7" fmla="*/ 1318805 h 1884862"/>
              <a:gd name="connsiteX8" fmla="*/ 1392555 w 2182042"/>
              <a:gd name="connsiteY8" fmla="*/ 1035413 h 1884862"/>
              <a:gd name="connsiteX9" fmla="*/ 1249317 w 2182042"/>
              <a:gd name="connsiteY9" fmla="*/ 0 h 188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2042" h="1884862">
                <a:moveTo>
                  <a:pt x="1249317" y="0"/>
                </a:moveTo>
                <a:cubicBezTo>
                  <a:pt x="1167129" y="879566"/>
                  <a:pt x="577669" y="1564732"/>
                  <a:pt x="0" y="1831794"/>
                </a:cubicBezTo>
                <a:cubicBezTo>
                  <a:pt x="374469" y="1738903"/>
                  <a:pt x="904966" y="1527266"/>
                  <a:pt x="1139281" y="1530895"/>
                </a:cubicBezTo>
                <a:cubicBezTo>
                  <a:pt x="1329418" y="1492341"/>
                  <a:pt x="1507127" y="1539422"/>
                  <a:pt x="1669687" y="1658439"/>
                </a:cubicBezTo>
                <a:lnTo>
                  <a:pt x="1572350" y="1884862"/>
                </a:lnTo>
                <a:lnTo>
                  <a:pt x="2182042" y="1663336"/>
                </a:lnTo>
                <a:lnTo>
                  <a:pt x="1918336" y="1063081"/>
                </a:lnTo>
                <a:cubicBezTo>
                  <a:pt x="1884288" y="1161022"/>
                  <a:pt x="1850239" y="1233564"/>
                  <a:pt x="1816191" y="1318805"/>
                </a:cubicBezTo>
                <a:cubicBezTo>
                  <a:pt x="1656533" y="1307193"/>
                  <a:pt x="1536337" y="1319348"/>
                  <a:pt x="1392555" y="1035413"/>
                </a:cubicBezTo>
                <a:cubicBezTo>
                  <a:pt x="1279434" y="833754"/>
                  <a:pt x="1327694" y="333829"/>
                  <a:pt x="124931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906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11114E2-3636-43E8-9F2E-935DDD77E2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9788" y="344321"/>
            <a:ext cx="9660773" cy="774571"/>
          </a:xfrm>
        </p:spPr>
        <p:txBody>
          <a:bodyPr vert="horz" lIns="91440" tIns="45720" rIns="91440" bIns="45720" rtlCol="0">
            <a:spAutoFit/>
          </a:bodyPr>
          <a:lstStyle/>
          <a:p>
            <a:r>
              <a:rPr lang="de-DE" dirty="0"/>
              <a:t>Ergebnisse von genomDE</a:t>
            </a:r>
          </a:p>
          <a:p>
            <a:r>
              <a:rPr lang="de-DE" dirty="0"/>
              <a:t>Fallidentifizierung! … „</a:t>
            </a:r>
            <a:r>
              <a:rPr lang="de-DE" dirty="0" err="1"/>
              <a:t>patients</a:t>
            </a:r>
            <a:r>
              <a:rPr lang="de-DE" dirty="0"/>
              <a:t> like </a:t>
            </a:r>
            <a:r>
              <a:rPr lang="de-DE" dirty="0" err="1"/>
              <a:t>mine</a:t>
            </a:r>
            <a:r>
              <a:rPr lang="de-DE" dirty="0"/>
              <a:t>“!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2E9856D-68CC-4C88-B93F-08664FBB7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386" y="1310382"/>
            <a:ext cx="7828289" cy="4834824"/>
          </a:xfrm>
          <a:prstGeom prst="rect">
            <a:avLst/>
          </a:prstGeom>
          <a:ln>
            <a:solidFill>
              <a:srgbClr val="00466B"/>
            </a:solidFill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09F8E9C-4ECE-4A3C-A548-23B2F4BF6D1E}"/>
              </a:ext>
            </a:extLst>
          </p:cNvPr>
          <p:cNvSpPr txBox="1"/>
          <p:nvPr/>
        </p:nvSpPr>
        <p:spPr>
          <a:xfrm>
            <a:off x="8188687" y="6180472"/>
            <a:ext cx="17203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Quelle: R. 116 BMG, Anika Anker</a:t>
            </a:r>
          </a:p>
        </p:txBody>
      </p:sp>
    </p:spTree>
    <p:extLst>
      <p:ext uri="{BB962C8B-B14F-4D97-AF65-F5344CB8AC3E}">
        <p14:creationId xmlns:p14="http://schemas.microsoft.com/office/powerpoint/2010/main" val="42223615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trukturfolien">
  <a:themeElements>
    <a:clrScheme name="Benutzerdefiniert 1">
      <a:dk1>
        <a:srgbClr val="004466"/>
      </a:dk1>
      <a:lt1>
        <a:srgbClr val="FFFFFF"/>
      </a:lt1>
      <a:dk2>
        <a:srgbClr val="004466"/>
      </a:dk2>
      <a:lt2>
        <a:srgbClr val="E7E6E6"/>
      </a:lt2>
      <a:accent1>
        <a:srgbClr val="9AC0DC"/>
      </a:accent1>
      <a:accent2>
        <a:srgbClr val="FFCB00"/>
      </a:accent2>
      <a:accent3>
        <a:srgbClr val="B5CCC4"/>
      </a:accent3>
      <a:accent4>
        <a:srgbClr val="878787"/>
      </a:accent4>
      <a:accent5>
        <a:srgbClr val="004466"/>
      </a:accent5>
      <a:accent6>
        <a:srgbClr val="8EB2C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4" id="{BCDB0841-84AD-534D-A1AA-AAB9CB97D76D}" vid="{35CF9ECB-2EFF-4647-BD59-3596D256EF72}"/>
    </a:ext>
  </a:extLst>
</a:theme>
</file>

<file path=ppt/theme/theme2.xml><?xml version="1.0" encoding="utf-8"?>
<a:theme xmlns:a="http://schemas.openxmlformats.org/drawingml/2006/main" name="1_Impressum">
  <a:themeElements>
    <a:clrScheme name="Benutzerdefiniert 1">
      <a:dk1>
        <a:srgbClr val="004466"/>
      </a:dk1>
      <a:lt1>
        <a:srgbClr val="FFFFFF"/>
      </a:lt1>
      <a:dk2>
        <a:srgbClr val="004466"/>
      </a:dk2>
      <a:lt2>
        <a:srgbClr val="E7E6E6"/>
      </a:lt2>
      <a:accent1>
        <a:srgbClr val="9AC0DC"/>
      </a:accent1>
      <a:accent2>
        <a:srgbClr val="FFCB00"/>
      </a:accent2>
      <a:accent3>
        <a:srgbClr val="B5CCC4"/>
      </a:accent3>
      <a:accent4>
        <a:srgbClr val="878787"/>
      </a:accent4>
      <a:accent5>
        <a:srgbClr val="004466"/>
      </a:accent5>
      <a:accent6>
        <a:srgbClr val="8EB2C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4" id="{BCDB0841-84AD-534D-A1AA-AAB9CB97D76D}" vid="{0B2149F9-A84F-0B44-9D19-EDE6DF5F7A5C}"/>
    </a:ext>
  </a:extLst>
</a:theme>
</file>

<file path=ppt/theme/theme3.xml><?xml version="1.0" encoding="utf-8"?>
<a:theme xmlns:a="http://schemas.openxmlformats.org/drawingml/2006/main" name="Inhaltsseiten">
  <a:themeElements>
    <a:clrScheme name="Benutzerdefiniert 1">
      <a:dk1>
        <a:srgbClr val="004466"/>
      </a:dk1>
      <a:lt1>
        <a:srgbClr val="FFFFFF"/>
      </a:lt1>
      <a:dk2>
        <a:srgbClr val="004466"/>
      </a:dk2>
      <a:lt2>
        <a:srgbClr val="E7E6E6"/>
      </a:lt2>
      <a:accent1>
        <a:srgbClr val="9AC0DC"/>
      </a:accent1>
      <a:accent2>
        <a:srgbClr val="FFCB00"/>
      </a:accent2>
      <a:accent3>
        <a:srgbClr val="B5CCC4"/>
      </a:accent3>
      <a:accent4>
        <a:srgbClr val="878787"/>
      </a:accent4>
      <a:accent5>
        <a:srgbClr val="004466"/>
      </a:accent5>
      <a:accent6>
        <a:srgbClr val="8EB2C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4" id="{BCDB0841-84AD-534D-A1AA-AAB9CB97D76D}" vid="{7CD8EAEE-FCDA-2846-9BDF-A6EEA06C8384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221104_Master_genomDE_16zu9 3</Template>
  <TotalTime>0</TotalTime>
  <Words>880</Words>
  <Application>Microsoft Office PowerPoint</Application>
  <PresentationFormat>Breitbild</PresentationFormat>
  <Paragraphs>151</Paragraphs>
  <Slides>15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6" baseType="lpstr">
      <vt:lpstr>.PingFang SC Regular</vt:lpstr>
      <vt:lpstr>Arial</vt:lpstr>
      <vt:lpstr>Calibri</vt:lpstr>
      <vt:lpstr>Calibri Light</vt:lpstr>
      <vt:lpstr>Symbol</vt:lpstr>
      <vt:lpstr>Tahoma</vt:lpstr>
      <vt:lpstr>Wingdings</vt:lpstr>
      <vt:lpstr>Strukturfolien</vt:lpstr>
      <vt:lpstr>1_Impressum</vt:lpstr>
      <vt:lpstr>Inhaltsseiten</vt:lpstr>
      <vt:lpstr>think-cell Folie</vt:lpstr>
      <vt:lpstr>Konzeption von genomDE für das Modellvorhaben</vt:lpstr>
      <vt:lpstr>genomDE – Nationale Strategie  für Genommedizin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 genomDE</dc:title>
  <dc:creator>Christine Fechner</dc:creator>
  <cp:lastModifiedBy>Sebastian Semler</cp:lastModifiedBy>
  <cp:revision>34</cp:revision>
  <dcterms:created xsi:type="dcterms:W3CDTF">2023-06-07T11:47:32Z</dcterms:created>
  <dcterms:modified xsi:type="dcterms:W3CDTF">2024-07-04T07:02:14Z</dcterms:modified>
</cp:coreProperties>
</file>