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800" r:id="rId5"/>
  </p:sldMasterIdLst>
  <p:notesMasterIdLst>
    <p:notesMasterId r:id="rId16"/>
  </p:notesMasterIdLst>
  <p:handoutMasterIdLst>
    <p:handoutMasterId r:id="rId17"/>
  </p:handoutMasterIdLst>
  <p:sldIdLst>
    <p:sldId id="1248" r:id="rId6"/>
    <p:sldId id="1282" r:id="rId7"/>
    <p:sldId id="1280" r:id="rId8"/>
    <p:sldId id="1285" r:id="rId9"/>
    <p:sldId id="1271" r:id="rId10"/>
    <p:sldId id="1272" r:id="rId11"/>
    <p:sldId id="1273" r:id="rId12"/>
    <p:sldId id="257" r:id="rId13"/>
    <p:sldId id="1284" r:id="rId14"/>
    <p:sldId id="1283" r:id="rId15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urzanleitung" id="{678FAB47-8878-431A-AD71-4AF4219522BE}">
          <p14:sldIdLst>
            <p14:sldId id="1248"/>
            <p14:sldId id="1282"/>
            <p14:sldId id="1280"/>
            <p14:sldId id="1285"/>
            <p14:sldId id="1271"/>
            <p14:sldId id="1272"/>
            <p14:sldId id="1273"/>
            <p14:sldId id="257"/>
            <p14:sldId id="1284"/>
            <p14:sldId id="12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5A6BE4-23F1-FEE9-8AD0-55904D3CBF37}" name="Michaela Bald" initials="MB" userId="Michaela Bal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91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outlineViewPr>
    <p:cViewPr>
      <p:scale>
        <a:sx n="33" d="100"/>
        <a:sy n="33" d="100"/>
      </p:scale>
      <p:origin x="0" y="-26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1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nnes.wolff\Desktop\Microsoft%20Excel-Arbeitsblatt%20(neu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3820278581211"/>
          <c:y val="3.9811023622047248E-2"/>
          <c:w val="0.8505929546867399"/>
          <c:h val="0.78107436570428701"/>
        </c:manualLayout>
      </c:layout>
      <c:lineChart>
        <c:grouping val="standard"/>
        <c:varyColors val="0"/>
        <c:ser>
          <c:idx val="0"/>
          <c:order val="0"/>
          <c:tx>
            <c:strRef>
              <c:f>'Ausgaben 2005-2023 (2)'!$A$4</c:f>
              <c:strCache>
                <c:ptCount val="1"/>
                <c:pt idx="0">
                  <c:v>GKV-Ausgaben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08-424B-89FD-1027639588E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08-424B-89FD-1027639588EE}"/>
                </c:ext>
              </c:extLst>
            </c:dLbl>
            <c:dLbl>
              <c:idx val="19"/>
              <c:layout>
                <c:manualLayout>
                  <c:x val="-1.7251948365464131E-2"/>
                  <c:y val="2.1519091977652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08-424B-89FD-1027639588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'Ausgaben 2005-2023 (2)'!$B$3:$AG$3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2023*</c:v>
                </c:pt>
              </c:strCache>
            </c:strRef>
          </c:cat>
          <c:val>
            <c:numRef>
              <c:f>'Ausgaben 2005-2023 (2)'!$B$4:$AG$4</c:f>
              <c:numCache>
                <c:formatCode>0.0</c:formatCode>
                <c:ptCount val="20"/>
                <c:pt idx="0">
                  <c:v>47.17</c:v>
                </c:pt>
                <c:pt idx="1">
                  <c:v>48.53</c:v>
                </c:pt>
                <c:pt idx="2">
                  <c:v>49.93</c:v>
                </c:pt>
                <c:pt idx="3">
                  <c:v>50.42</c:v>
                </c:pt>
                <c:pt idx="4">
                  <c:v>52.14</c:v>
                </c:pt>
                <c:pt idx="5">
                  <c:v>55.41</c:v>
                </c:pt>
                <c:pt idx="6">
                  <c:v>58.13</c:v>
                </c:pt>
                <c:pt idx="7">
                  <c:v>59.95</c:v>
                </c:pt>
                <c:pt idx="8">
                  <c:v>61.66</c:v>
                </c:pt>
                <c:pt idx="9">
                  <c:v>64.19</c:v>
                </c:pt>
                <c:pt idx="10">
                  <c:v>67.86</c:v>
                </c:pt>
                <c:pt idx="11">
                  <c:v>70.254000000000005</c:v>
                </c:pt>
                <c:pt idx="12">
                  <c:v>72.95</c:v>
                </c:pt>
                <c:pt idx="13">
                  <c:v>74.900000000000006</c:v>
                </c:pt>
                <c:pt idx="14">
                  <c:v>77.16</c:v>
                </c:pt>
                <c:pt idx="15">
                  <c:v>80.34</c:v>
                </c:pt>
                <c:pt idx="16">
                  <c:v>81.55</c:v>
                </c:pt>
                <c:pt idx="17">
                  <c:v>85.87</c:v>
                </c:pt>
                <c:pt idx="18">
                  <c:v>88.11</c:v>
                </c:pt>
                <c:pt idx="19">
                  <c:v>93.85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08-424B-89FD-1027639588EE}"/>
            </c:ext>
          </c:extLst>
        </c:ser>
        <c:ser>
          <c:idx val="1"/>
          <c:order val="1"/>
          <c:tx>
            <c:strRef>
              <c:f>'Ausgaben 2005-2023 (2)'!$A$5</c:f>
              <c:strCache>
                <c:ptCount val="1"/>
                <c:pt idx="0">
                  <c:v>GKV-Ausgaben inkl. Bundesmittel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Lbls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08-424B-89FD-1027639588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'Ausgaben 2005-2023 (2)'!$B$3:$AG$3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2023*</c:v>
                </c:pt>
              </c:strCache>
            </c:strRef>
          </c:cat>
          <c:val>
            <c:numRef>
              <c:f>'Ausgaben 2005-2023 (2)'!$B$5:$AG$5</c:f>
              <c:numCache>
                <c:formatCode>General</c:formatCode>
                <c:ptCount val="20"/>
                <c:pt idx="15" formatCode="0.0">
                  <c:v>80.34</c:v>
                </c:pt>
                <c:pt idx="16" formatCode="0.0">
                  <c:v>91.66</c:v>
                </c:pt>
                <c:pt idx="17" formatCode="0.0">
                  <c:v>91.04</c:v>
                </c:pt>
                <c:pt idx="18" formatCode="0.0">
                  <c:v>95.06</c:v>
                </c:pt>
                <c:pt idx="19" formatCode="0.0">
                  <c:v>97.85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08-424B-89FD-102763958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5251168"/>
        <c:axId val="735250088"/>
      </c:lineChart>
      <c:catAx>
        <c:axId val="73525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5250088"/>
        <c:crosses val="autoZero"/>
        <c:auto val="1"/>
        <c:lblAlgn val="ctr"/>
        <c:lblOffset val="100"/>
        <c:noMultiLvlLbl val="0"/>
      </c:catAx>
      <c:valAx>
        <c:axId val="735250088"/>
        <c:scaling>
          <c:orientation val="minMax"/>
          <c:max val="100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&quot;Mrd. 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5251168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66335238308799"/>
          <c:y val="0.88735205599300082"/>
          <c:w val="0.55668108046354259"/>
          <c:h val="4.2017169574073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1FE5D-F992-48C3-8892-96D9C0F8E88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4865A7D-4BA1-4169-BACE-7AB068C2B5BC}">
      <dgm:prSet phldrT="[Text]" custT="1"/>
      <dgm:spPr/>
      <dgm:t>
        <a:bodyPr/>
        <a:lstStyle/>
        <a:p>
          <a:r>
            <a:rPr lang="de-DE" sz="1050" b="1" dirty="0"/>
            <a:t>Neue</a:t>
          </a:r>
          <a:br>
            <a:rPr lang="de-DE" sz="1050" b="1" dirty="0"/>
          </a:br>
          <a:r>
            <a:rPr lang="de-DE" sz="1050" b="1" dirty="0"/>
            <a:t>Vertragsstruktur</a:t>
          </a:r>
        </a:p>
      </dgm:t>
    </dgm:pt>
    <dgm:pt modelId="{BCDB11E7-58E4-4E29-9F84-6C9BCDC9EBC0}" type="parTrans" cxnId="{9F118FA9-2C25-43B2-9698-16A0E542B99C}">
      <dgm:prSet/>
      <dgm:spPr/>
      <dgm:t>
        <a:bodyPr/>
        <a:lstStyle/>
        <a:p>
          <a:endParaRPr lang="de-DE"/>
        </a:p>
      </dgm:t>
    </dgm:pt>
    <dgm:pt modelId="{574C2E2E-512F-4B7E-820B-21CC1FB0CA7A}" type="sibTrans" cxnId="{9F118FA9-2C25-43B2-9698-16A0E542B99C}">
      <dgm:prSet/>
      <dgm:spPr/>
      <dgm:t>
        <a:bodyPr/>
        <a:lstStyle/>
        <a:p>
          <a:endParaRPr lang="de-DE"/>
        </a:p>
      </dgm:t>
    </dgm:pt>
    <dgm:pt modelId="{66950353-548A-414A-8097-84B107ECE28E}">
      <dgm:prSet phldrT="[Text]" custT="1"/>
      <dgm:spPr/>
      <dgm:t>
        <a:bodyPr/>
        <a:lstStyle/>
        <a:p>
          <a:r>
            <a:rPr lang="de-DE" sz="1050" b="1" dirty="0"/>
            <a:t>Neue Dateninfrastruktur</a:t>
          </a:r>
        </a:p>
      </dgm:t>
    </dgm:pt>
    <dgm:pt modelId="{EE483E78-864D-43DE-9D75-93147418D682}" type="parTrans" cxnId="{253ABED9-8A9B-4191-96D0-D2A44DD8823F}">
      <dgm:prSet/>
      <dgm:spPr/>
      <dgm:t>
        <a:bodyPr/>
        <a:lstStyle/>
        <a:p>
          <a:endParaRPr lang="de-DE"/>
        </a:p>
      </dgm:t>
    </dgm:pt>
    <dgm:pt modelId="{D4C5ACC0-B7C0-4D98-898A-19D4D638D675}" type="sibTrans" cxnId="{253ABED9-8A9B-4191-96D0-D2A44DD8823F}">
      <dgm:prSet/>
      <dgm:spPr/>
      <dgm:t>
        <a:bodyPr/>
        <a:lstStyle/>
        <a:p>
          <a:endParaRPr lang="de-DE"/>
        </a:p>
      </dgm:t>
    </dgm:pt>
    <dgm:pt modelId="{DF7B9513-658A-46D4-AE6A-BA29C1835002}">
      <dgm:prSet phldrT="[Text]" custT="1"/>
      <dgm:spPr/>
      <dgm:t>
        <a:bodyPr/>
        <a:lstStyle/>
        <a:p>
          <a:pPr algn="l"/>
          <a:r>
            <a:rPr lang="de-DE" sz="1050" b="1" dirty="0"/>
            <a:t>Neue Versorgungsform</a:t>
          </a:r>
        </a:p>
      </dgm:t>
    </dgm:pt>
    <dgm:pt modelId="{59862D90-E388-4858-A690-1A7A7BB2AB60}" type="parTrans" cxnId="{E845B2C9-9D98-44AD-9BF1-1138FD968BAB}">
      <dgm:prSet/>
      <dgm:spPr/>
      <dgm:t>
        <a:bodyPr/>
        <a:lstStyle/>
        <a:p>
          <a:endParaRPr lang="de-DE"/>
        </a:p>
      </dgm:t>
    </dgm:pt>
    <dgm:pt modelId="{8826FD67-ACB4-4135-843A-8204485DFB76}" type="sibTrans" cxnId="{E845B2C9-9D98-44AD-9BF1-1138FD968BAB}">
      <dgm:prSet/>
      <dgm:spPr/>
      <dgm:t>
        <a:bodyPr/>
        <a:lstStyle/>
        <a:p>
          <a:endParaRPr lang="de-DE"/>
        </a:p>
      </dgm:t>
    </dgm:pt>
    <dgm:pt modelId="{32B00963-D8D3-4BCC-8F65-22AE77534A17}">
      <dgm:prSet phldrT="[Text]" custT="1"/>
      <dgm:spPr/>
      <dgm:t>
        <a:bodyPr/>
        <a:lstStyle/>
        <a:p>
          <a:pPr algn="l"/>
          <a:r>
            <a:rPr lang="de-DE" sz="900" dirty="0"/>
            <a:t>Diagnose / Therapie-empfehlung durch Genomsequenzierung</a:t>
          </a:r>
        </a:p>
      </dgm:t>
    </dgm:pt>
    <dgm:pt modelId="{3E87196D-D5AA-469C-855F-DCFC5CBE823B}" type="parTrans" cxnId="{EAA3492A-99E8-4D15-A835-5B8814572B09}">
      <dgm:prSet/>
      <dgm:spPr/>
      <dgm:t>
        <a:bodyPr/>
        <a:lstStyle/>
        <a:p>
          <a:endParaRPr lang="de-DE"/>
        </a:p>
      </dgm:t>
    </dgm:pt>
    <dgm:pt modelId="{FB41AC40-FA86-488E-A285-80C74DF3B2E7}" type="sibTrans" cxnId="{EAA3492A-99E8-4D15-A835-5B8814572B09}">
      <dgm:prSet/>
      <dgm:spPr/>
      <dgm:t>
        <a:bodyPr/>
        <a:lstStyle/>
        <a:p>
          <a:endParaRPr lang="de-DE"/>
        </a:p>
      </dgm:t>
    </dgm:pt>
    <dgm:pt modelId="{C594FDC6-AD17-4634-82DC-491F847E778E}">
      <dgm:prSet custT="1"/>
      <dgm:spPr/>
      <dgm:t>
        <a:bodyPr/>
        <a:lstStyle/>
        <a:p>
          <a:pPr algn="l"/>
          <a:r>
            <a:rPr lang="de-DE" sz="900" dirty="0"/>
            <a:t>Seltene oder onkologische Erkrankungen</a:t>
          </a:r>
        </a:p>
      </dgm:t>
    </dgm:pt>
    <dgm:pt modelId="{0EDD0819-D6E9-4C7E-AC3A-C103D1C2EBD3}" type="parTrans" cxnId="{0880AC47-34F8-4063-ACAC-809CFB122937}">
      <dgm:prSet/>
      <dgm:spPr/>
      <dgm:t>
        <a:bodyPr/>
        <a:lstStyle/>
        <a:p>
          <a:endParaRPr lang="de-DE"/>
        </a:p>
      </dgm:t>
    </dgm:pt>
    <dgm:pt modelId="{AE3EF96B-00C1-4D8F-BDAE-4C4D1156BC24}" type="sibTrans" cxnId="{0880AC47-34F8-4063-ACAC-809CFB122937}">
      <dgm:prSet/>
      <dgm:spPr/>
      <dgm:t>
        <a:bodyPr/>
        <a:lstStyle/>
        <a:p>
          <a:endParaRPr lang="de-DE"/>
        </a:p>
      </dgm:t>
    </dgm:pt>
    <dgm:pt modelId="{D78DC790-E59F-4774-9A91-917D6FAB8FE5}">
      <dgm:prSet phldrT="[Text]" custT="1"/>
      <dgm:spPr/>
      <dgm:t>
        <a:bodyPr/>
        <a:lstStyle/>
        <a:p>
          <a:r>
            <a:rPr lang="de-DE" sz="900" dirty="0"/>
            <a:t>Einheitlicher Vertrag</a:t>
          </a:r>
        </a:p>
      </dgm:t>
    </dgm:pt>
    <dgm:pt modelId="{5101F775-BAA7-4D7B-ADB6-112A66E649A8}" type="parTrans" cxnId="{3324C9B3-C13F-4A13-B4CD-984706DFCDB6}">
      <dgm:prSet/>
      <dgm:spPr/>
      <dgm:t>
        <a:bodyPr/>
        <a:lstStyle/>
        <a:p>
          <a:endParaRPr lang="de-DE"/>
        </a:p>
      </dgm:t>
    </dgm:pt>
    <dgm:pt modelId="{D9E8A88E-6A4C-49CD-92EE-A58317D2B595}" type="sibTrans" cxnId="{3324C9B3-C13F-4A13-B4CD-984706DFCDB6}">
      <dgm:prSet/>
      <dgm:spPr/>
      <dgm:t>
        <a:bodyPr/>
        <a:lstStyle/>
        <a:p>
          <a:endParaRPr lang="de-DE"/>
        </a:p>
      </dgm:t>
    </dgm:pt>
    <dgm:pt modelId="{3D66E088-6C34-4DCA-9AA2-510F7CF077FA}">
      <dgm:prSet custT="1"/>
      <dgm:spPr/>
      <dgm:t>
        <a:bodyPr/>
        <a:lstStyle/>
        <a:p>
          <a:r>
            <a:rPr lang="de-DE" sz="900" dirty="0"/>
            <a:t>Bindungswirkung für </a:t>
          </a:r>
          <a:r>
            <a:rPr lang="de-DE" sz="900" dirty="0">
              <a:solidFill>
                <a:schemeClr val="tx1"/>
              </a:solidFill>
            </a:rPr>
            <a:t>alle</a:t>
          </a:r>
          <a:r>
            <a:rPr lang="de-DE" sz="900" dirty="0"/>
            <a:t> Krankenkassen</a:t>
          </a:r>
        </a:p>
      </dgm:t>
    </dgm:pt>
    <dgm:pt modelId="{07105682-31A5-4032-AB88-331B7E41970F}" type="parTrans" cxnId="{B0B60E97-04EE-4998-952E-0FA5A3F43D92}">
      <dgm:prSet/>
      <dgm:spPr/>
      <dgm:t>
        <a:bodyPr/>
        <a:lstStyle/>
        <a:p>
          <a:endParaRPr lang="de-DE"/>
        </a:p>
      </dgm:t>
    </dgm:pt>
    <dgm:pt modelId="{45C49C87-5C7A-45E8-BCA0-9F7A77E94B84}" type="sibTrans" cxnId="{B0B60E97-04EE-4998-952E-0FA5A3F43D92}">
      <dgm:prSet/>
      <dgm:spPr/>
      <dgm:t>
        <a:bodyPr/>
        <a:lstStyle/>
        <a:p>
          <a:endParaRPr lang="de-DE"/>
        </a:p>
      </dgm:t>
    </dgm:pt>
    <dgm:pt modelId="{D59423B8-8772-4400-ABB9-81AC2AF14051}">
      <dgm:prSet custT="1"/>
      <dgm:spPr/>
      <dgm:t>
        <a:bodyPr/>
        <a:lstStyle/>
        <a:p>
          <a:r>
            <a:rPr lang="de-DE" sz="900" dirty="0"/>
            <a:t>Teilnehmerauswahl</a:t>
          </a:r>
        </a:p>
      </dgm:t>
    </dgm:pt>
    <dgm:pt modelId="{9D422D11-55DF-4751-899E-3B059CBC672F}" type="parTrans" cxnId="{6C489BEA-2DD8-4189-AE6E-8616D122FD0B}">
      <dgm:prSet/>
      <dgm:spPr/>
      <dgm:t>
        <a:bodyPr/>
        <a:lstStyle/>
        <a:p>
          <a:endParaRPr lang="de-DE"/>
        </a:p>
      </dgm:t>
    </dgm:pt>
    <dgm:pt modelId="{B0033B9B-2511-4983-88CF-D3F7613C1041}" type="sibTrans" cxnId="{6C489BEA-2DD8-4189-AE6E-8616D122FD0B}">
      <dgm:prSet/>
      <dgm:spPr/>
      <dgm:t>
        <a:bodyPr/>
        <a:lstStyle/>
        <a:p>
          <a:endParaRPr lang="de-DE"/>
        </a:p>
      </dgm:t>
    </dgm:pt>
    <dgm:pt modelId="{0F651A7E-4769-4956-A229-334AF7DE437E}">
      <dgm:prSet phldrT="[Text]" custT="1"/>
      <dgm:spPr/>
      <dgm:t>
        <a:bodyPr/>
        <a:lstStyle/>
        <a:p>
          <a:r>
            <a:rPr lang="de-DE" sz="900" dirty="0"/>
            <a:t>Wissensgenerierung</a:t>
          </a:r>
        </a:p>
      </dgm:t>
    </dgm:pt>
    <dgm:pt modelId="{FDD58674-2F7D-48A0-903B-BBCBC64472ED}" type="parTrans" cxnId="{9B83E425-6DE8-4A16-8464-F030C17EFCCC}">
      <dgm:prSet/>
      <dgm:spPr/>
      <dgm:t>
        <a:bodyPr/>
        <a:lstStyle/>
        <a:p>
          <a:endParaRPr lang="de-DE"/>
        </a:p>
      </dgm:t>
    </dgm:pt>
    <dgm:pt modelId="{464722A8-9CC7-41CC-9A98-CA16546724E4}" type="sibTrans" cxnId="{9B83E425-6DE8-4A16-8464-F030C17EFCCC}">
      <dgm:prSet/>
      <dgm:spPr/>
      <dgm:t>
        <a:bodyPr/>
        <a:lstStyle/>
        <a:p>
          <a:endParaRPr lang="de-DE"/>
        </a:p>
      </dgm:t>
    </dgm:pt>
    <dgm:pt modelId="{CDB3362E-3D77-4582-9446-1CC9B79CA40C}">
      <dgm:prSet phldrT="[Text]" custT="1"/>
      <dgm:spPr/>
      <dgm:t>
        <a:bodyPr/>
        <a:lstStyle/>
        <a:p>
          <a:r>
            <a:rPr lang="de-DE" sz="900" dirty="0"/>
            <a:t>Forschungsnutzung</a:t>
          </a:r>
        </a:p>
      </dgm:t>
    </dgm:pt>
    <dgm:pt modelId="{5D0482A8-73BA-42E7-9BBB-0DA4C03EE4F4}" type="parTrans" cxnId="{B9404752-0A6F-4816-B476-F29134D1CFEA}">
      <dgm:prSet/>
      <dgm:spPr/>
      <dgm:t>
        <a:bodyPr/>
        <a:lstStyle/>
        <a:p>
          <a:endParaRPr lang="de-DE"/>
        </a:p>
      </dgm:t>
    </dgm:pt>
    <dgm:pt modelId="{CCFFC8C8-9BAD-40F6-ABF1-471309E5B2D8}" type="sibTrans" cxnId="{B9404752-0A6F-4816-B476-F29134D1CFEA}">
      <dgm:prSet/>
      <dgm:spPr/>
      <dgm:t>
        <a:bodyPr/>
        <a:lstStyle/>
        <a:p>
          <a:endParaRPr lang="de-DE"/>
        </a:p>
      </dgm:t>
    </dgm:pt>
    <dgm:pt modelId="{1ACC5A78-DFF4-45E8-8134-F5894B863CFC}">
      <dgm:prSet phldrT="[Text]" custT="1"/>
      <dgm:spPr/>
      <dgm:t>
        <a:bodyPr/>
        <a:lstStyle/>
        <a:p>
          <a:r>
            <a:rPr lang="de-DE" sz="900" dirty="0"/>
            <a:t>Rückkoppelung in Versorgung</a:t>
          </a:r>
        </a:p>
      </dgm:t>
    </dgm:pt>
    <dgm:pt modelId="{1D3C5541-22FB-4CA1-B40D-ECB885A6AB52}" type="parTrans" cxnId="{EC4DFFB0-DFBA-45CE-AB6A-C3AF2631DDD6}">
      <dgm:prSet/>
      <dgm:spPr/>
      <dgm:t>
        <a:bodyPr/>
        <a:lstStyle/>
        <a:p>
          <a:endParaRPr lang="de-DE"/>
        </a:p>
      </dgm:t>
    </dgm:pt>
    <dgm:pt modelId="{3D834E9C-2FD6-412D-8D95-BF78CA29DA78}" type="sibTrans" cxnId="{EC4DFFB0-DFBA-45CE-AB6A-C3AF2631DDD6}">
      <dgm:prSet/>
      <dgm:spPr/>
      <dgm:t>
        <a:bodyPr/>
        <a:lstStyle/>
        <a:p>
          <a:endParaRPr lang="de-DE"/>
        </a:p>
      </dgm:t>
    </dgm:pt>
    <dgm:pt modelId="{A9FDD057-FA3F-4105-B333-1AE02F69F73C}" type="pres">
      <dgm:prSet presAssocID="{E931FE5D-F992-48C3-8892-96D9C0F8E88C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0F7524AE-33D9-44CC-93DE-17B28F3279B8}" type="pres">
      <dgm:prSet presAssocID="{04865A7D-4BA1-4169-BACE-7AB068C2B5BC}" presName="circ1" presStyleLbl="vennNode1" presStyleIdx="0" presStyleCnt="3" custScaleX="94488" custScaleY="94488" custLinFactNeighborX="55" custLinFactNeighborY="1185"/>
      <dgm:spPr/>
    </dgm:pt>
    <dgm:pt modelId="{B3530748-030D-4C89-A0A0-F9B3A6864AB4}" type="pres">
      <dgm:prSet presAssocID="{04865A7D-4BA1-4169-BACE-7AB068C2B5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9222DE8-AEBE-43DA-8007-D5F45B7A7000}" type="pres">
      <dgm:prSet presAssocID="{DF7B9513-658A-46D4-AE6A-BA29C1835002}" presName="circ2" presStyleLbl="vennNode1" presStyleIdx="1" presStyleCnt="3" custScaleX="94488" custScaleY="94488" custLinFactNeighborX="3651" custLinFactNeighborY="4089"/>
      <dgm:spPr/>
    </dgm:pt>
    <dgm:pt modelId="{C6631A28-7E07-42E2-B890-CBB8F392571A}" type="pres">
      <dgm:prSet presAssocID="{DF7B9513-658A-46D4-AE6A-BA29C183500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73C6A4B-0FAD-405E-BE6B-DF1208E71E4B}" type="pres">
      <dgm:prSet presAssocID="{66950353-548A-414A-8097-84B107ECE28E}" presName="circ3" presStyleLbl="vennNode1" presStyleIdx="2" presStyleCnt="3" custScaleX="94488" custScaleY="94488" custLinFactNeighborX="-4261" custLinFactNeighborY="4089"/>
      <dgm:spPr/>
    </dgm:pt>
    <dgm:pt modelId="{F3207228-F167-40EA-B712-A283CF800840}" type="pres">
      <dgm:prSet presAssocID="{66950353-548A-414A-8097-84B107ECE28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B322803-BA77-45B7-8927-630982AB984E}" type="presOf" srcId="{D78DC790-E59F-4774-9A91-917D6FAB8FE5}" destId="{0F7524AE-33D9-44CC-93DE-17B28F3279B8}" srcOrd="0" destOrd="1" presId="urn:microsoft.com/office/officeart/2005/8/layout/venn1"/>
    <dgm:cxn modelId="{35F44606-1AC4-455A-A8E9-6A4B31399312}" type="presOf" srcId="{DF7B9513-658A-46D4-AE6A-BA29C1835002}" destId="{973C6A4B-0FAD-405E-BE6B-DF1208E71E4B}" srcOrd="0" destOrd="0" presId="urn:microsoft.com/office/officeart/2005/8/layout/venn1"/>
    <dgm:cxn modelId="{67B31408-25C7-4598-BC43-709A02F2F8C5}" type="presOf" srcId="{D78DC790-E59F-4774-9A91-917D6FAB8FE5}" destId="{B3530748-030D-4C89-A0A0-F9B3A6864AB4}" srcOrd="1" destOrd="1" presId="urn:microsoft.com/office/officeart/2005/8/layout/venn1"/>
    <dgm:cxn modelId="{5F7F3012-8399-48BD-8FFF-14ECC3C63111}" type="presOf" srcId="{CDB3362E-3D77-4582-9446-1CC9B79CA40C}" destId="{C6631A28-7E07-42E2-B890-CBB8F392571A}" srcOrd="1" destOrd="2" presId="urn:microsoft.com/office/officeart/2005/8/layout/venn1"/>
    <dgm:cxn modelId="{6A8E5324-7963-46CB-9DB3-0E276A3E5B37}" type="presOf" srcId="{3D66E088-6C34-4DCA-9AA2-510F7CF077FA}" destId="{0F7524AE-33D9-44CC-93DE-17B28F3279B8}" srcOrd="0" destOrd="2" presId="urn:microsoft.com/office/officeart/2005/8/layout/venn1"/>
    <dgm:cxn modelId="{46B42425-38DA-49A4-B878-94C1FE71E6FF}" type="presOf" srcId="{D59423B8-8772-4400-ABB9-81AC2AF14051}" destId="{0F7524AE-33D9-44CC-93DE-17B28F3279B8}" srcOrd="0" destOrd="3" presId="urn:microsoft.com/office/officeart/2005/8/layout/venn1"/>
    <dgm:cxn modelId="{9B83E425-6DE8-4A16-8464-F030C17EFCCC}" srcId="{66950353-548A-414A-8097-84B107ECE28E}" destId="{0F651A7E-4769-4956-A229-334AF7DE437E}" srcOrd="0" destOrd="0" parTransId="{FDD58674-2F7D-48A0-903B-BBCBC64472ED}" sibTransId="{464722A8-9CC7-41CC-9A98-CA16546724E4}"/>
    <dgm:cxn modelId="{EAA3492A-99E8-4D15-A835-5B8814572B09}" srcId="{DF7B9513-658A-46D4-AE6A-BA29C1835002}" destId="{32B00963-D8D3-4BCC-8F65-22AE77534A17}" srcOrd="0" destOrd="0" parTransId="{3E87196D-D5AA-469C-855F-DCFC5CBE823B}" sibTransId="{FB41AC40-FA86-488E-A285-80C74DF3B2E7}"/>
    <dgm:cxn modelId="{93F68D37-66E1-4594-8CDC-94EE98B10077}" type="presOf" srcId="{C594FDC6-AD17-4634-82DC-491F847E778E}" destId="{973C6A4B-0FAD-405E-BE6B-DF1208E71E4B}" srcOrd="0" destOrd="2" presId="urn:microsoft.com/office/officeart/2005/8/layout/venn1"/>
    <dgm:cxn modelId="{B238A638-9BE2-4132-8403-7B0737849A73}" type="presOf" srcId="{1ACC5A78-DFF4-45E8-8134-F5894B863CFC}" destId="{19222DE8-AEBE-43DA-8007-D5F45B7A7000}" srcOrd="0" destOrd="3" presId="urn:microsoft.com/office/officeart/2005/8/layout/venn1"/>
    <dgm:cxn modelId="{72FEBB3B-5C1E-44F4-BF3B-1A5FF30B1297}" type="presOf" srcId="{04865A7D-4BA1-4169-BACE-7AB068C2B5BC}" destId="{0F7524AE-33D9-44CC-93DE-17B28F3279B8}" srcOrd="0" destOrd="0" presId="urn:microsoft.com/office/officeart/2005/8/layout/venn1"/>
    <dgm:cxn modelId="{087DE53E-742D-4190-9F4F-133423E4101B}" type="presOf" srcId="{E931FE5D-F992-48C3-8892-96D9C0F8E88C}" destId="{A9FDD057-FA3F-4105-B333-1AE02F69F73C}" srcOrd="0" destOrd="0" presId="urn:microsoft.com/office/officeart/2005/8/layout/venn1"/>
    <dgm:cxn modelId="{C15F5746-0E47-412C-A05B-D28048BE3E40}" type="presOf" srcId="{0F651A7E-4769-4956-A229-334AF7DE437E}" destId="{C6631A28-7E07-42E2-B890-CBB8F392571A}" srcOrd="1" destOrd="1" presId="urn:microsoft.com/office/officeart/2005/8/layout/venn1"/>
    <dgm:cxn modelId="{0880AC47-34F8-4063-ACAC-809CFB122937}" srcId="{DF7B9513-658A-46D4-AE6A-BA29C1835002}" destId="{C594FDC6-AD17-4634-82DC-491F847E778E}" srcOrd="1" destOrd="0" parTransId="{0EDD0819-D6E9-4C7E-AC3A-C103D1C2EBD3}" sibTransId="{AE3EF96B-00C1-4D8F-BDAE-4C4D1156BC24}"/>
    <dgm:cxn modelId="{B40E8048-82A9-4A96-A6B6-123997BD4107}" type="presOf" srcId="{D59423B8-8772-4400-ABB9-81AC2AF14051}" destId="{B3530748-030D-4C89-A0A0-F9B3A6864AB4}" srcOrd="1" destOrd="3" presId="urn:microsoft.com/office/officeart/2005/8/layout/venn1"/>
    <dgm:cxn modelId="{B9404752-0A6F-4816-B476-F29134D1CFEA}" srcId="{66950353-548A-414A-8097-84B107ECE28E}" destId="{CDB3362E-3D77-4582-9446-1CC9B79CA40C}" srcOrd="1" destOrd="0" parTransId="{5D0482A8-73BA-42E7-9BBB-0DA4C03EE4F4}" sibTransId="{CCFFC8C8-9BAD-40F6-ABF1-471309E5B2D8}"/>
    <dgm:cxn modelId="{B0B60E97-04EE-4998-952E-0FA5A3F43D92}" srcId="{04865A7D-4BA1-4169-BACE-7AB068C2B5BC}" destId="{3D66E088-6C34-4DCA-9AA2-510F7CF077FA}" srcOrd="1" destOrd="0" parTransId="{07105682-31A5-4032-AB88-331B7E41970F}" sibTransId="{45C49C87-5C7A-45E8-BCA0-9F7A77E94B84}"/>
    <dgm:cxn modelId="{52D30EA5-E9D0-4520-8753-BA685459F718}" type="presOf" srcId="{CDB3362E-3D77-4582-9446-1CC9B79CA40C}" destId="{19222DE8-AEBE-43DA-8007-D5F45B7A7000}" srcOrd="0" destOrd="2" presId="urn:microsoft.com/office/officeart/2005/8/layout/venn1"/>
    <dgm:cxn modelId="{9F118FA9-2C25-43B2-9698-16A0E542B99C}" srcId="{E931FE5D-F992-48C3-8892-96D9C0F8E88C}" destId="{04865A7D-4BA1-4169-BACE-7AB068C2B5BC}" srcOrd="0" destOrd="0" parTransId="{BCDB11E7-58E4-4E29-9F84-6C9BCDC9EBC0}" sibTransId="{574C2E2E-512F-4B7E-820B-21CC1FB0CA7A}"/>
    <dgm:cxn modelId="{0FC5C7A9-3BA0-4A00-AC87-E4B04195297E}" type="presOf" srcId="{04865A7D-4BA1-4169-BACE-7AB068C2B5BC}" destId="{B3530748-030D-4C89-A0A0-F9B3A6864AB4}" srcOrd="1" destOrd="0" presId="urn:microsoft.com/office/officeart/2005/8/layout/venn1"/>
    <dgm:cxn modelId="{B0353DAF-5273-4D70-86BA-797962118476}" type="presOf" srcId="{0F651A7E-4769-4956-A229-334AF7DE437E}" destId="{19222DE8-AEBE-43DA-8007-D5F45B7A7000}" srcOrd="0" destOrd="1" presId="urn:microsoft.com/office/officeart/2005/8/layout/venn1"/>
    <dgm:cxn modelId="{EC4DFFB0-DFBA-45CE-AB6A-C3AF2631DDD6}" srcId="{66950353-548A-414A-8097-84B107ECE28E}" destId="{1ACC5A78-DFF4-45E8-8134-F5894B863CFC}" srcOrd="2" destOrd="0" parTransId="{1D3C5541-22FB-4CA1-B40D-ECB885A6AB52}" sibTransId="{3D834E9C-2FD6-412D-8D95-BF78CA29DA78}"/>
    <dgm:cxn modelId="{3324C9B3-C13F-4A13-B4CD-984706DFCDB6}" srcId="{04865A7D-4BA1-4169-BACE-7AB068C2B5BC}" destId="{D78DC790-E59F-4774-9A91-917D6FAB8FE5}" srcOrd="0" destOrd="0" parTransId="{5101F775-BAA7-4D7B-ADB6-112A66E649A8}" sibTransId="{D9E8A88E-6A4C-49CD-92EE-A58317D2B595}"/>
    <dgm:cxn modelId="{21D638BC-56E0-461D-8DA2-32BE5D637471}" type="presOf" srcId="{3D66E088-6C34-4DCA-9AA2-510F7CF077FA}" destId="{B3530748-030D-4C89-A0A0-F9B3A6864AB4}" srcOrd="1" destOrd="2" presId="urn:microsoft.com/office/officeart/2005/8/layout/venn1"/>
    <dgm:cxn modelId="{5570FAC2-BE97-4513-A599-76F3119366ED}" type="presOf" srcId="{DF7B9513-658A-46D4-AE6A-BA29C1835002}" destId="{F3207228-F167-40EA-B712-A283CF800840}" srcOrd="1" destOrd="0" presId="urn:microsoft.com/office/officeart/2005/8/layout/venn1"/>
    <dgm:cxn modelId="{E845B2C9-9D98-44AD-9BF1-1138FD968BAB}" srcId="{E931FE5D-F992-48C3-8892-96D9C0F8E88C}" destId="{DF7B9513-658A-46D4-AE6A-BA29C1835002}" srcOrd="1" destOrd="0" parTransId="{59862D90-E388-4858-A690-1A7A7BB2AB60}" sibTransId="{8826FD67-ACB4-4135-843A-8204485DFB76}"/>
    <dgm:cxn modelId="{253ABED9-8A9B-4191-96D0-D2A44DD8823F}" srcId="{E931FE5D-F992-48C3-8892-96D9C0F8E88C}" destId="{66950353-548A-414A-8097-84B107ECE28E}" srcOrd="2" destOrd="0" parTransId="{EE483E78-864D-43DE-9D75-93147418D682}" sibTransId="{D4C5ACC0-B7C0-4D98-898A-19D4D638D675}"/>
    <dgm:cxn modelId="{63EE9ADC-00E1-47B6-B0AA-40AFD024892B}" type="presOf" srcId="{66950353-548A-414A-8097-84B107ECE28E}" destId="{C6631A28-7E07-42E2-B890-CBB8F392571A}" srcOrd="1" destOrd="0" presId="urn:microsoft.com/office/officeart/2005/8/layout/venn1"/>
    <dgm:cxn modelId="{E9D187E3-4A79-486C-8D6A-89C1A555484F}" type="presOf" srcId="{C594FDC6-AD17-4634-82DC-491F847E778E}" destId="{F3207228-F167-40EA-B712-A283CF800840}" srcOrd="1" destOrd="2" presId="urn:microsoft.com/office/officeart/2005/8/layout/venn1"/>
    <dgm:cxn modelId="{DF1C36E6-CB5F-4F44-83BE-750CAD55AE29}" type="presOf" srcId="{32B00963-D8D3-4BCC-8F65-22AE77534A17}" destId="{973C6A4B-0FAD-405E-BE6B-DF1208E71E4B}" srcOrd="0" destOrd="1" presId="urn:microsoft.com/office/officeart/2005/8/layout/venn1"/>
    <dgm:cxn modelId="{6C489BEA-2DD8-4189-AE6E-8616D122FD0B}" srcId="{04865A7D-4BA1-4169-BACE-7AB068C2B5BC}" destId="{D59423B8-8772-4400-ABB9-81AC2AF14051}" srcOrd="2" destOrd="0" parTransId="{9D422D11-55DF-4751-899E-3B059CBC672F}" sibTransId="{B0033B9B-2511-4983-88CF-D3F7613C1041}"/>
    <dgm:cxn modelId="{2338DFF1-0787-4F86-BAFF-4D993FA5DF5E}" type="presOf" srcId="{32B00963-D8D3-4BCC-8F65-22AE77534A17}" destId="{F3207228-F167-40EA-B712-A283CF800840}" srcOrd="1" destOrd="1" presId="urn:microsoft.com/office/officeart/2005/8/layout/venn1"/>
    <dgm:cxn modelId="{C1A85FF9-4423-4D51-AD52-2FD3684124FC}" type="presOf" srcId="{66950353-548A-414A-8097-84B107ECE28E}" destId="{19222DE8-AEBE-43DA-8007-D5F45B7A7000}" srcOrd="0" destOrd="0" presId="urn:microsoft.com/office/officeart/2005/8/layout/venn1"/>
    <dgm:cxn modelId="{82657BFC-4D29-4B66-AD20-B8DBEC15926D}" type="presOf" srcId="{1ACC5A78-DFF4-45E8-8134-F5894B863CFC}" destId="{C6631A28-7E07-42E2-B890-CBB8F392571A}" srcOrd="1" destOrd="3" presId="urn:microsoft.com/office/officeart/2005/8/layout/venn1"/>
    <dgm:cxn modelId="{38643173-7DE9-4A77-849C-CBF0D5D696DD}" type="presParOf" srcId="{A9FDD057-FA3F-4105-B333-1AE02F69F73C}" destId="{0F7524AE-33D9-44CC-93DE-17B28F3279B8}" srcOrd="0" destOrd="0" presId="urn:microsoft.com/office/officeart/2005/8/layout/venn1"/>
    <dgm:cxn modelId="{1313394B-A153-4DD2-8B85-4B2B25092327}" type="presParOf" srcId="{A9FDD057-FA3F-4105-B333-1AE02F69F73C}" destId="{B3530748-030D-4C89-A0A0-F9B3A6864AB4}" srcOrd="1" destOrd="0" presId="urn:microsoft.com/office/officeart/2005/8/layout/venn1"/>
    <dgm:cxn modelId="{CD1069E1-46F6-4F9F-9E10-BA690F60DEB6}" type="presParOf" srcId="{A9FDD057-FA3F-4105-B333-1AE02F69F73C}" destId="{19222DE8-AEBE-43DA-8007-D5F45B7A7000}" srcOrd="2" destOrd="0" presId="urn:microsoft.com/office/officeart/2005/8/layout/venn1"/>
    <dgm:cxn modelId="{8E4627D9-D42B-436F-8A91-A26D6F8B0C54}" type="presParOf" srcId="{A9FDD057-FA3F-4105-B333-1AE02F69F73C}" destId="{C6631A28-7E07-42E2-B890-CBB8F392571A}" srcOrd="3" destOrd="0" presId="urn:microsoft.com/office/officeart/2005/8/layout/venn1"/>
    <dgm:cxn modelId="{5D6D3CE1-8795-463C-900D-67B6E6B42F56}" type="presParOf" srcId="{A9FDD057-FA3F-4105-B333-1AE02F69F73C}" destId="{973C6A4B-0FAD-405E-BE6B-DF1208E71E4B}" srcOrd="4" destOrd="0" presId="urn:microsoft.com/office/officeart/2005/8/layout/venn1"/>
    <dgm:cxn modelId="{10714A25-A1AF-4A9F-BC26-AC44CDBE7387}" type="presParOf" srcId="{A9FDD057-FA3F-4105-B333-1AE02F69F73C}" destId="{F3207228-F167-40EA-B712-A283CF80084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524AE-33D9-44CC-93DE-17B28F3279B8}">
      <dsp:nvSpPr>
        <dsp:cNvPr id="0" name=""/>
        <dsp:cNvSpPr/>
      </dsp:nvSpPr>
      <dsp:spPr>
        <a:xfrm>
          <a:off x="1637349" y="149995"/>
          <a:ext cx="2352583" cy="2352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/>
            <a:t>Neue</a:t>
          </a:r>
          <a:br>
            <a:rPr lang="de-DE" sz="1050" b="1" kern="1200" dirty="0"/>
          </a:br>
          <a:r>
            <a:rPr lang="de-DE" sz="1050" b="1" kern="1200" dirty="0"/>
            <a:t>Vertragsstruktur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Einheitlicher Vertrag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Bindungswirkung für </a:t>
          </a:r>
          <a:r>
            <a:rPr lang="de-DE" sz="900" kern="1200" dirty="0">
              <a:solidFill>
                <a:schemeClr val="tx1"/>
              </a:solidFill>
            </a:rPr>
            <a:t>alle</a:t>
          </a:r>
          <a:r>
            <a:rPr lang="de-DE" sz="900" kern="1200" dirty="0"/>
            <a:t> Krankenkassen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Teilnehmerauswahl</a:t>
          </a:r>
        </a:p>
      </dsp:txBody>
      <dsp:txXfrm>
        <a:off x="1951027" y="561697"/>
        <a:ext cx="1725228" cy="1058662"/>
      </dsp:txXfrm>
    </dsp:sp>
    <dsp:sp modelId="{19222DE8-AEBE-43DA-8007-D5F45B7A7000}">
      <dsp:nvSpPr>
        <dsp:cNvPr id="0" name=""/>
        <dsp:cNvSpPr/>
      </dsp:nvSpPr>
      <dsp:spPr>
        <a:xfrm>
          <a:off x="2625294" y="1778439"/>
          <a:ext cx="2352583" cy="2352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/>
            <a:t>Neue Dateninfrastruktur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Wissensgenerierung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Forschungsnutzung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Rückkoppelung in Versorgung</a:t>
          </a:r>
        </a:p>
      </dsp:txBody>
      <dsp:txXfrm>
        <a:off x="3344793" y="2386189"/>
        <a:ext cx="1411550" cy="1293921"/>
      </dsp:txXfrm>
    </dsp:sp>
    <dsp:sp modelId="{973C6A4B-0FAD-405E-BE6B-DF1208E71E4B}">
      <dsp:nvSpPr>
        <dsp:cNvPr id="0" name=""/>
        <dsp:cNvSpPr/>
      </dsp:nvSpPr>
      <dsp:spPr>
        <a:xfrm>
          <a:off x="631477" y="1778439"/>
          <a:ext cx="2352583" cy="2352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/>
            <a:t>Neue Versorgungsform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Diagnose / Therapie-empfehlung durch Genomsequenzierung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Seltene oder onkologische Erkrankungen</a:t>
          </a:r>
        </a:p>
      </dsp:txBody>
      <dsp:txXfrm>
        <a:off x="853012" y="2386189"/>
        <a:ext cx="1411550" cy="1293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0.0303</cdr:x>
      <cdr:y>0.84</cdr:y>
    </cdr:from>
    <cdr:to>
      <cdr:x>0.03031</cdr:x>
      <cdr:y>0.87793</cdr:y>
    </cdr:to>
    <cdr:sp macro="" textlink="">
      <cdr:nvSpPr>
        <cdr:cNvPr id="3" name="Textfeld 2">
          <a:extLst xmlns:a="http://schemas.openxmlformats.org/drawingml/2006/main">
            <a:ext uri="{FF2B5EF4-FFF2-40B4-BE49-F238E27FC236}">
              <a16:creationId xmlns:a16="http://schemas.microsoft.com/office/drawing/2014/main" id="{88CBC182-3258-D91B-090D-3B4A851C0279}"/>
            </a:ext>
          </a:extLst>
        </cdr:cNvPr>
        <cdr:cNvSpPr txBox="1"/>
      </cdr:nvSpPr>
      <cdr:spPr>
        <a:xfrm xmlns:a="http://schemas.openxmlformats.org/drawingml/2006/main">
          <a:off x="291353" y="4800600"/>
          <a:ext cx="65" cy="2167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endParaRPr lang="de-DE" sz="1100" dirty="0" err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471671" y="450691"/>
            <a:ext cx="2971800" cy="45878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29072" y="8872923"/>
            <a:ext cx="705904" cy="2682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703E22D0-69DB-4AD2-BFDB-B6B0697DB30B}" type="datetimeFigureOut">
              <a:rPr lang="de-DE" sz="900" smtClean="0"/>
              <a:t>04.07.2024</a:t>
            </a:fld>
            <a:endParaRPr lang="de-DE" sz="9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5488" y="8875776"/>
            <a:ext cx="4995672" cy="2682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pPr algn="r"/>
            <a:endParaRPr lang="de-DE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443471" y="8875776"/>
            <a:ext cx="412941" cy="2682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8762C47E-A6F7-498A-BC00-873284D75D54}" type="slidenum">
              <a:rPr lang="de-DE" sz="900" smtClean="0"/>
              <a:t>‹Nr.›</a:t>
            </a:fld>
            <a:endParaRPr lang="de-DE" sz="900" dirty="0"/>
          </a:p>
        </p:txBody>
      </p:sp>
      <p:pic>
        <p:nvPicPr>
          <p:cNvPr id="6" name="Grafik 5" descr="Logo Spitzenverband der gesetzlichen Krankenversicherungen">
            <a:extLst>
              <a:ext uri="{FF2B5EF4-FFF2-40B4-BE49-F238E27FC236}">
                <a16:creationId xmlns:a16="http://schemas.microsoft.com/office/drawing/2014/main" id="{4D5BD9BF-144F-D94B-3806-0284DE46FE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88" y="229394"/>
            <a:ext cx="1540510" cy="6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5457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4859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847208"/>
            <a:ext cx="5486400" cy="383800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 descr="Logo Spitzenverband der gesetzlichen Krankenversicherungen">
            <a:extLst>
              <a:ext uri="{FF2B5EF4-FFF2-40B4-BE49-F238E27FC236}">
                <a16:creationId xmlns:a16="http://schemas.microsoft.com/office/drawing/2014/main" id="{F351D15B-0390-4955-278A-FBE9EE8DA2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88" y="229394"/>
            <a:ext cx="1540510" cy="680085"/>
          </a:xfrm>
          <a:prstGeom prst="rect">
            <a:avLst/>
          </a:prstGeom>
        </p:spPr>
      </p:pic>
      <p:sp>
        <p:nvSpPr>
          <p:cNvPr id="9" name="Kopfzeilenplatzhalter 1">
            <a:extLst>
              <a:ext uri="{FF2B5EF4-FFF2-40B4-BE49-F238E27FC236}">
                <a16:creationId xmlns:a16="http://schemas.microsoft.com/office/drawing/2014/main" id="{4FDE78D6-75BA-8F26-3378-05CACD15B1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627790" y="450691"/>
            <a:ext cx="3815681" cy="45878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45E22A40-28A9-E174-869E-8B510DA36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29072" y="8872923"/>
            <a:ext cx="705904" cy="2682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703E22D0-69DB-4AD2-BFDB-B6B0697DB30B}" type="datetimeFigureOut">
              <a:rPr lang="de-DE" sz="900" smtClean="0"/>
              <a:t>04.07.2024</a:t>
            </a:fld>
            <a:endParaRPr lang="de-DE" sz="900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37791F05-04C1-52EF-F7E0-59CE62E6CC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75488" y="8875776"/>
            <a:ext cx="4995672" cy="2682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pPr algn="r"/>
            <a:endParaRPr lang="de-DE" sz="900" dirty="0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0FB575FC-2AA3-E8A2-C691-EDE79642D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43471" y="8875776"/>
            <a:ext cx="412941" cy="2682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8762C47E-A6F7-498A-BC00-873284D75D54}" type="slidenum">
              <a:rPr lang="de-DE" sz="900" smtClean="0"/>
              <a:t>‹Nr.›</a:t>
            </a:fld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87348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"/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3495674" y="4455249"/>
            <a:ext cx="7660005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de-DE" b="0" noProof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de-DE" noProof="0" dirty="0"/>
              <a:t>Vortragende Person und Zusatzinformation</a:t>
            </a:r>
          </a:p>
        </p:txBody>
      </p:sp>
      <p:cxnSp>
        <p:nvCxnSpPr>
          <p:cNvPr id="4" name="Alinea">
            <a:extLst>
              <a:ext uri="{FF2B5EF4-FFF2-40B4-BE49-F238E27FC236}">
                <a16:creationId xmlns:a16="http://schemas.microsoft.com/office/drawing/2014/main" id="{04030B13-C5CE-866B-4405-E92A05FCD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3495674" y="4190794"/>
            <a:ext cx="13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"/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3495674" y="3014399"/>
            <a:ext cx="7660005" cy="911941"/>
          </a:xfrm>
        </p:spPr>
        <p:txBody>
          <a:bodyPr lIns="0" rIns="0" rtlCol="0" anchor="b" anchorCtr="0">
            <a:noAutofit/>
          </a:bodyPr>
          <a:lstStyle>
            <a:lvl1pPr algn="l">
              <a:lnSpc>
                <a:spcPct val="100000"/>
              </a:lnSpc>
              <a:spcAft>
                <a:spcPts val="3000"/>
              </a:spcAft>
              <a:defRPr sz="3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Titel max. 2 Zeilen</a:t>
            </a:r>
          </a:p>
        </p:txBody>
      </p:sp>
      <p:sp>
        <p:nvSpPr>
          <p:cNvPr id="5" name="Dachzeile">
            <a:extLst>
              <a:ext uri="{FF2B5EF4-FFF2-40B4-BE49-F238E27FC236}">
                <a16:creationId xmlns:a16="http://schemas.microsoft.com/office/drawing/2014/main" id="{03B1A4BB-36E9-F0C2-75C1-DE5BB8A38C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3495674" y="2674347"/>
            <a:ext cx="7659688" cy="2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de-DE" b="0" cap="all" spc="0" baseline="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Anlass und Datum</a:t>
            </a:r>
          </a:p>
        </p:txBody>
      </p:sp>
      <p:pic>
        <p:nvPicPr>
          <p:cNvPr id="6" name="GKV Logo">
            <a:extLst>
              <a:ext uri="{FF2B5EF4-FFF2-40B4-BE49-F238E27FC236}">
                <a16:creationId xmlns:a16="http://schemas.microsoft.com/office/drawing/2014/main" id="{45686CF0-34DC-CD8A-0BA5-14E24F35331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00" y="5841148"/>
            <a:ext cx="1728000" cy="76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63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2xInhalt/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25562FD9-6AC7-4113-8EC5-D338EFE47D10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12" name="Inhaltsplatzhalter 17">
            <a:extLst>
              <a:ext uri="{FF2B5EF4-FFF2-40B4-BE49-F238E27FC236}">
                <a16:creationId xmlns:a16="http://schemas.microsoft.com/office/drawing/2014/main" id="{5A2A0E6E-47CD-73AC-25BB-DF20291576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4"/>
          </p:nvPr>
        </p:nvSpPr>
        <p:spPr>
          <a:xfrm>
            <a:off x="6757173" y="1799999"/>
            <a:ext cx="51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17">
            <a:extLst>
              <a:ext uri="{FF2B5EF4-FFF2-40B4-BE49-F238E27FC236}">
                <a16:creationId xmlns:a16="http://schemas.microsoft.com/office/drawing/2014/main" id="{FF9B5A58-4E70-3A4E-ECEE-CA0975DA10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5"/>
          </p:nvPr>
        </p:nvSpPr>
        <p:spPr>
          <a:xfrm>
            <a:off x="1044575" y="3923999"/>
            <a:ext cx="5184000" cy="19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Inhaltsplatzhalter 17">
            <a:extLst>
              <a:ext uri="{FF2B5EF4-FFF2-40B4-BE49-F238E27FC236}">
                <a16:creationId xmlns:a16="http://schemas.microsoft.com/office/drawing/2014/main" id="{AC708831-BCBC-900A-1215-98967DCF62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1044575" y="1799999"/>
            <a:ext cx="5184000" cy="19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47995BC3-BDA5-AE1C-BA99-63CE5BB7D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CCE1A6AF-7790-BB4A-427A-91FD064C06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Quelle">
            <a:extLst>
              <a:ext uri="{FF2B5EF4-FFF2-40B4-BE49-F238E27FC236}">
                <a16:creationId xmlns:a16="http://schemas.microsoft.com/office/drawing/2014/main" id="{10DEE5A8-3A07-7A30-082D-128FE85E99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230928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Inhalt/2x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7179672A-70B9-450E-9837-A701D81EF7F4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17">
            <a:extLst>
              <a:ext uri="{FF2B5EF4-FFF2-40B4-BE49-F238E27FC236}">
                <a16:creationId xmlns:a16="http://schemas.microsoft.com/office/drawing/2014/main" id="{7641C614-A6AA-4861-67D7-F24BC71342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6757175" y="1800000"/>
            <a:ext cx="5184000" cy="19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7798112B-E4E8-BC3C-A619-F2DA94497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3"/>
          </p:nvPr>
        </p:nvSpPr>
        <p:spPr>
          <a:xfrm>
            <a:off x="6757175" y="3923999"/>
            <a:ext cx="5184000" cy="19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17">
            <a:extLst>
              <a:ext uri="{FF2B5EF4-FFF2-40B4-BE49-F238E27FC236}">
                <a16:creationId xmlns:a16="http://schemas.microsoft.com/office/drawing/2014/main" id="{548AECC8-9F79-A807-9832-CFBD29E0C6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4"/>
          </p:nvPr>
        </p:nvSpPr>
        <p:spPr>
          <a:xfrm>
            <a:off x="1044000" y="1800000"/>
            <a:ext cx="51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CD8C5D07-83D3-5E61-E5A1-9D9BF1E59B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BBFC1DB0-286D-629A-3D2B-A006BD805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Quelle">
            <a:extLst>
              <a:ext uri="{FF2B5EF4-FFF2-40B4-BE49-F238E27FC236}">
                <a16:creationId xmlns:a16="http://schemas.microsoft.com/office/drawing/2014/main" id="{FFCF94C1-EA8B-FE9F-7661-ED67568A68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26088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4xInhalt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4BD3B6AD-31AE-4362-B2D2-B3E408230392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17">
            <a:extLst>
              <a:ext uri="{FF2B5EF4-FFF2-40B4-BE49-F238E27FC236}">
                <a16:creationId xmlns:a16="http://schemas.microsoft.com/office/drawing/2014/main" id="{F3DDBE14-4545-5122-95DD-BC2C266DD35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44000" y="1800000"/>
            <a:ext cx="5184000" cy="19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821F29B7-0A54-E72C-E1DE-55F0D5638D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3"/>
          </p:nvPr>
        </p:nvSpPr>
        <p:spPr>
          <a:xfrm>
            <a:off x="1044000" y="3923999"/>
            <a:ext cx="5184000" cy="19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17">
            <a:extLst>
              <a:ext uri="{FF2B5EF4-FFF2-40B4-BE49-F238E27FC236}">
                <a16:creationId xmlns:a16="http://schemas.microsoft.com/office/drawing/2014/main" id="{E7AC6BA5-C073-C7DA-F42E-6EC8C83FF00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757175" y="1800000"/>
            <a:ext cx="5184000" cy="19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5E225420-3E2A-7A77-C1E0-B01D8A7157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5"/>
          </p:nvPr>
        </p:nvSpPr>
        <p:spPr>
          <a:xfrm>
            <a:off x="6757175" y="3923999"/>
            <a:ext cx="5184000" cy="19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8" name="Untertitel">
            <a:extLst>
              <a:ext uri="{FF2B5EF4-FFF2-40B4-BE49-F238E27FC236}">
                <a16:creationId xmlns:a16="http://schemas.microsoft.com/office/drawing/2014/main" id="{FEC8A8C0-4A1A-F954-D80A-84950A7667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CC6753-1C82-8284-E0F3-F86606E3EE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Quelle">
            <a:extLst>
              <a:ext uri="{FF2B5EF4-FFF2-40B4-BE49-F238E27FC236}">
                <a16:creationId xmlns:a16="http://schemas.microsoft.com/office/drawing/2014/main" id="{4B5F1948-BDE0-E125-C01A-5661A6E5F3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269650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Untertitel/2x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4924553-F32E-0818-58D3-69EABAC62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3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015AF2-B09B-FC2A-F260-EAF04BE15C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1"/>
          </p:nvPr>
        </p:nvSpPr>
        <p:spPr/>
        <p:txBody>
          <a:bodyPr/>
          <a:lstStyle/>
          <a:p>
            <a:fld id="{18090E78-1A22-4661-92CC-DD3624563305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76C150F-5488-B940-AFA7-0C13C9DAD1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4" name="Quelle">
            <a:extLst>
              <a:ext uri="{FF2B5EF4-FFF2-40B4-BE49-F238E27FC236}">
                <a16:creationId xmlns:a16="http://schemas.microsoft.com/office/drawing/2014/main" id="{B1E87F09-0875-6AF9-1B33-35963AD56E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15" name="Inhaltsplatzhalter 17">
            <a:extLst>
              <a:ext uri="{FF2B5EF4-FFF2-40B4-BE49-F238E27FC236}">
                <a16:creationId xmlns:a16="http://schemas.microsoft.com/office/drawing/2014/main" id="{4AAAD880-59A2-EEFB-91B2-30B6430D775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757175" y="2255519"/>
            <a:ext cx="5184000" cy="36560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E7EAF4-8A4F-2EB3-52D0-1B12DD432F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57175" y="1800000"/>
            <a:ext cx="5184000" cy="267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Inhaltsplatzhalter 17">
            <a:extLst>
              <a:ext uri="{FF2B5EF4-FFF2-40B4-BE49-F238E27FC236}">
                <a16:creationId xmlns:a16="http://schemas.microsoft.com/office/drawing/2014/main" id="{C0D08631-FF59-2CC6-F45B-7959E6109B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7"/>
          </p:nvPr>
        </p:nvSpPr>
        <p:spPr>
          <a:xfrm>
            <a:off x="1044000" y="2255519"/>
            <a:ext cx="5184000" cy="365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327BB4EC-A101-D73A-A52E-E528C10509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44000" y="1800000"/>
            <a:ext cx="5148000" cy="267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Untertitel">
            <a:extLst>
              <a:ext uri="{FF2B5EF4-FFF2-40B4-BE49-F238E27FC236}">
                <a16:creationId xmlns:a16="http://schemas.microsoft.com/office/drawing/2014/main" id="{31A1A158-746F-7E7D-8D56-04D6BB11C5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A387FD67-82CE-179C-D6A8-34B4ADE3F4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3101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Inhal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B3549-A067-9184-EDD3-80D19783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252000"/>
            <a:ext cx="10897175" cy="77496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E73423-E2AA-9CE1-47ED-1ED225A158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73C841-8133-5FE2-556C-C8B8EE2A21C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A43F6E-12CB-46E5-B4A0-EFAC730DFC3C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FB5A39-A061-FA4E-FBEE-C9A9359D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17">
            <a:extLst>
              <a:ext uri="{FF2B5EF4-FFF2-40B4-BE49-F238E27FC236}">
                <a16:creationId xmlns:a16="http://schemas.microsoft.com/office/drawing/2014/main" id="{7230B68E-EC75-185C-05BD-3C3365EBCDE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044000" y="1800000"/>
            <a:ext cx="51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">
            <a:extLst>
              <a:ext uri="{FF2B5EF4-FFF2-40B4-BE49-F238E27FC236}">
                <a16:creationId xmlns:a16="http://schemas.microsoft.com/office/drawing/2014/main" id="{D279AC99-10AB-0C0F-DC7F-18EF12AC61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57175" y="1800000"/>
            <a:ext cx="5184000" cy="410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F5961A11-6678-4992-5810-80AEEDE12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1162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Bild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B3549-A067-9184-EDD3-80D19783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252000"/>
            <a:ext cx="10897175" cy="77496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E73423-E2AA-9CE1-47ED-1ED225A158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73C841-8133-5FE2-556C-C8B8EE2A21C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97FD8E1-F979-480C-B6C7-5C105455C5D6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FB5A39-A061-FA4E-FBEE-C9A9359D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17">
            <a:extLst>
              <a:ext uri="{FF2B5EF4-FFF2-40B4-BE49-F238E27FC236}">
                <a16:creationId xmlns:a16="http://schemas.microsoft.com/office/drawing/2014/main" id="{7230B68E-EC75-185C-05BD-3C3365EBCDE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757175" y="1800000"/>
            <a:ext cx="51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">
            <a:extLst>
              <a:ext uri="{FF2B5EF4-FFF2-40B4-BE49-F238E27FC236}">
                <a16:creationId xmlns:a16="http://schemas.microsoft.com/office/drawing/2014/main" id="{D279AC99-10AB-0C0F-DC7F-18EF12AC61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4000" y="1800000"/>
            <a:ext cx="5184000" cy="410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E6E8188B-402B-FD92-2E4B-6EA897747F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879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Bild links/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A2F2674-859D-4B07-222B-F9D3ED5FBC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4CEE5205-5289-486F-977C-2BF480494103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1D46B0-23AB-2D93-39CC-5E0F37D9A7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3A7F203-D9BE-BF39-6185-F48556864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Quelle">
            <a:extLst>
              <a:ext uri="{FF2B5EF4-FFF2-40B4-BE49-F238E27FC236}">
                <a16:creationId xmlns:a16="http://schemas.microsoft.com/office/drawing/2014/main" id="{1A5BA3E4-08FE-8258-BE85-67E8DFAFC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A846FA64-2243-E5C6-EEA4-BFAF6464E0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8381999" y="1800000"/>
            <a:ext cx="3559775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1">
            <a:extLst>
              <a:ext uri="{FF2B5EF4-FFF2-40B4-BE49-F238E27FC236}">
                <a16:creationId xmlns:a16="http://schemas.microsoft.com/office/drawing/2014/main" id="{EE5AFD32-7690-B079-19B9-A73857E4A9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1043999" y="1800000"/>
            <a:ext cx="6984000" cy="410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Untertitel">
            <a:extLst>
              <a:ext uri="{FF2B5EF4-FFF2-40B4-BE49-F238E27FC236}">
                <a16:creationId xmlns:a16="http://schemas.microsoft.com/office/drawing/2014/main" id="{B909AAA9-914E-8930-C14E-83FCEB3CC2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4869505-75AD-9328-B3A5-E3711AB5B2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99329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Inhalt/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A2F2674-859D-4B07-222B-F9D3ED5FBC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67D2C091-C477-4FD5-839E-D4E4F48C0F22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1D46B0-23AB-2D93-39CC-5E0F37D9A7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3A7F203-D9BE-BF39-6185-F48556864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Quelle">
            <a:extLst>
              <a:ext uri="{FF2B5EF4-FFF2-40B4-BE49-F238E27FC236}">
                <a16:creationId xmlns:a16="http://schemas.microsoft.com/office/drawing/2014/main" id="{A9B90F99-38BF-D85B-4C8D-AAF3D0BFAC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A846FA64-2243-E5C6-EEA4-BFAF6464E0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1044000" y="1800000"/>
            <a:ext cx="3559775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1">
            <a:extLst>
              <a:ext uri="{FF2B5EF4-FFF2-40B4-BE49-F238E27FC236}">
                <a16:creationId xmlns:a16="http://schemas.microsoft.com/office/drawing/2014/main" id="{EE5AFD32-7690-B079-19B9-A73857E4A9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4957175" y="1800000"/>
            <a:ext cx="6984000" cy="410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Untertitel">
            <a:extLst>
              <a:ext uri="{FF2B5EF4-FFF2-40B4-BE49-F238E27FC236}">
                <a16:creationId xmlns:a16="http://schemas.microsoft.com/office/drawing/2014/main" id="{18CF1A26-4AC4-1A4C-2158-0C027FBCB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A8BE1F3-E054-01E8-F80D-5A7619692A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06726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/Bild/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BF30E9A-5EF9-4FC7-3ACC-EAC9DFD27F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F64D2F5-463E-A5FC-49DC-950522A624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1C8BF6A0-AFB8-4E94-960E-647B81F1C943}" type="datetime1">
              <a:rPr lang="de-DE" smtClean="0"/>
              <a:t>04.07.2024</a:t>
            </a:fld>
            <a:endParaRPr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0DB1ABB-1703-5C96-58FD-AD3C7A2CFF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A846FA64-2243-E5C6-EEA4-BFAF6464E00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7175" y="1800000"/>
            <a:ext cx="69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1">
            <a:extLst>
              <a:ext uri="{FF2B5EF4-FFF2-40B4-BE49-F238E27FC236}">
                <a16:creationId xmlns:a16="http://schemas.microsoft.com/office/drawing/2014/main" id="{EE5AFD32-7690-B079-19B9-A73857E4A9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3999" y="1800000"/>
            <a:ext cx="3564000" cy="410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Untertitel">
            <a:extLst>
              <a:ext uri="{FF2B5EF4-FFF2-40B4-BE49-F238E27FC236}">
                <a16:creationId xmlns:a16="http://schemas.microsoft.com/office/drawing/2014/main" id="{4A6A3306-D4A8-DA0D-5710-B477D5657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1BA70318-2053-2C6F-F48A-17DD17F996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Quelle">
            <a:extLst>
              <a:ext uri="{FF2B5EF4-FFF2-40B4-BE49-F238E27FC236}">
                <a16:creationId xmlns:a16="http://schemas.microsoft.com/office/drawing/2014/main" id="{44006F08-A66B-FF50-FC68-D930D2A86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346579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00472F5-FBC7-43EC-818B-2381A1DEBB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/>
        <p:txBody>
          <a:bodyPr/>
          <a:lstStyle/>
          <a:p>
            <a:fld id="{C8F74DB2-B86D-439D-803E-ECA296230C49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68178C-942A-ECAA-3D36-20046C4A53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8F2528-388E-919F-F32A-0115CC303F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A7FD0931-C0FC-0976-34C8-302E65395E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hart" sz="quarter" idx="14"/>
          </p:nvPr>
        </p:nvSpPr>
        <p:spPr>
          <a:xfrm>
            <a:off x="1044000" y="1800000"/>
            <a:ext cx="10898188" cy="410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5EA188EC-A421-2A5D-7DEA-C84348F434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01C74D-A347-75F3-FF9A-AA03FFA46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Quelle">
            <a:extLst>
              <a:ext uri="{FF2B5EF4-FFF2-40B4-BE49-F238E27FC236}">
                <a16:creationId xmlns:a16="http://schemas.microsoft.com/office/drawing/2014/main" id="{BB643443-AFEE-8EFE-9C27-F7A922FCBE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3844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CF7101EC-CF8E-120F-1ECD-91211122F1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3495674" y="6410388"/>
            <a:ext cx="7660005" cy="2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de-DE" b="0" noProof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de-DE" noProof="0" dirty="0"/>
              <a:t>Vortragende Person oder Zusatzinformation</a:t>
            </a:r>
          </a:p>
        </p:txBody>
      </p:sp>
      <p:cxnSp>
        <p:nvCxnSpPr>
          <p:cNvPr id="10" name="Alinea">
            <a:extLst>
              <a:ext uri="{FF2B5EF4-FFF2-40B4-BE49-F238E27FC236}">
                <a16:creationId xmlns:a16="http://schemas.microsoft.com/office/drawing/2014/main" id="{022F1DCF-47DB-D5A0-5219-1564DA39963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3495674" y="6214053"/>
            <a:ext cx="187642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3495674" y="5050764"/>
            <a:ext cx="7660005" cy="858836"/>
          </a:xfrm>
        </p:spPr>
        <p:txBody>
          <a:bodyPr lIns="0" rIns="0" rtlCol="0" anchor="t" anchorCtr="0">
            <a:noAutofit/>
          </a:bodyPr>
          <a:lstStyle>
            <a:lvl1pPr algn="l">
              <a:lnSpc>
                <a:spcPct val="100000"/>
              </a:lnSpc>
              <a:defRPr sz="3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Titel max. 2 Zeilen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0F15F76-6B5E-9A77-A53B-45A1EA5F70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358320"/>
          </a:xfrm>
          <a:custGeom>
            <a:avLst/>
            <a:gdLst>
              <a:gd name="connsiteX0" fmla="*/ 0 w 12192000"/>
              <a:gd name="connsiteY0" fmla="*/ 0 h 5358320"/>
              <a:gd name="connsiteX1" fmla="*/ 12192000 w 12192000"/>
              <a:gd name="connsiteY1" fmla="*/ 0 h 5358320"/>
              <a:gd name="connsiteX2" fmla="*/ 12192000 w 12192000"/>
              <a:gd name="connsiteY2" fmla="*/ 4499483 h 5358320"/>
              <a:gd name="connsiteX3" fmla="*/ 3097530 w 12192000"/>
              <a:gd name="connsiteY3" fmla="*/ 4499483 h 5358320"/>
              <a:gd name="connsiteX4" fmla="*/ 3097530 w 12192000"/>
              <a:gd name="connsiteY4" fmla="*/ 4855400 h 5358320"/>
              <a:gd name="connsiteX5" fmla="*/ 3096000 w 12192000"/>
              <a:gd name="connsiteY5" fmla="*/ 4855400 h 5358320"/>
              <a:gd name="connsiteX6" fmla="*/ 3096000 w 12192000"/>
              <a:gd name="connsiteY6" fmla="*/ 5358320 h 5358320"/>
              <a:gd name="connsiteX7" fmla="*/ 0 w 12192000"/>
              <a:gd name="connsiteY7" fmla="*/ 5358320 h 535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358320">
                <a:moveTo>
                  <a:pt x="0" y="0"/>
                </a:moveTo>
                <a:lnTo>
                  <a:pt x="12192000" y="0"/>
                </a:lnTo>
                <a:lnTo>
                  <a:pt x="12192000" y="4499483"/>
                </a:lnTo>
                <a:lnTo>
                  <a:pt x="3097530" y="4499483"/>
                </a:lnTo>
                <a:lnTo>
                  <a:pt x="3097530" y="4855400"/>
                </a:lnTo>
                <a:lnTo>
                  <a:pt x="3096000" y="4855400"/>
                </a:lnTo>
                <a:lnTo>
                  <a:pt x="3096000" y="5358320"/>
                </a:lnTo>
                <a:lnTo>
                  <a:pt x="0" y="5358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7" name="GKV Logo">
            <a:extLst>
              <a:ext uri="{FF2B5EF4-FFF2-40B4-BE49-F238E27FC236}">
                <a16:creationId xmlns:a16="http://schemas.microsoft.com/office/drawing/2014/main" id="{3BEA0D5F-4537-3907-DE28-2EEF68B7F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00" y="5841148"/>
            <a:ext cx="1728000" cy="764852"/>
          </a:xfrm>
          <a:prstGeom prst="rect">
            <a:avLst/>
          </a:prstGeom>
        </p:spPr>
      </p:pic>
      <p:sp>
        <p:nvSpPr>
          <p:cNvPr id="5" name="Dachzeile">
            <a:extLst>
              <a:ext uri="{FF2B5EF4-FFF2-40B4-BE49-F238E27FC236}">
                <a16:creationId xmlns:a16="http://schemas.microsoft.com/office/drawing/2014/main" id="{6AAEAABF-25CE-5C40-127E-D741D56D31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674" y="4651092"/>
            <a:ext cx="7659688" cy="2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de-DE" b="0" cap="all" spc="0" baseline="0" dirty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Anlass und Datum</a:t>
            </a:r>
          </a:p>
        </p:txBody>
      </p:sp>
    </p:spTree>
    <p:extLst>
      <p:ext uri="{BB962C8B-B14F-4D97-AF65-F5344CB8AC3E}">
        <p14:creationId xmlns:p14="http://schemas.microsoft.com/office/powerpoint/2010/main" val="3636618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676854-6B16-3928-A401-165EA1A9A8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EBD2D0-B6E5-0D32-50AB-3538CAAA0E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4"/>
          </p:nvPr>
        </p:nvSpPr>
        <p:spPr/>
        <p:txBody>
          <a:bodyPr/>
          <a:lstStyle/>
          <a:p>
            <a:fld id="{92243690-E818-4B70-B878-F9FD6B4A0CC1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C5E84C-D0B1-59F6-B947-C0CAED1152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7" name="Untertitel">
            <a:extLst>
              <a:ext uri="{FF2B5EF4-FFF2-40B4-BE49-F238E27FC236}">
                <a16:creationId xmlns:a16="http://schemas.microsoft.com/office/drawing/2014/main" id="{BAE43311-BFEC-9F5E-1A76-A8177297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55331EB-C523-7058-95EF-7BFC81B4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Quelle">
            <a:extLst>
              <a:ext uri="{FF2B5EF4-FFF2-40B4-BE49-F238E27FC236}">
                <a16:creationId xmlns:a16="http://schemas.microsoft.com/office/drawing/2014/main" id="{7D250FC7-66FB-5CF1-9E21-1BC7B4BB34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2313059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8946959-B19F-C2D7-2645-7D24B0CC46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139366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abschiedung">
            <a:extLst>
              <a:ext uri="{FF2B5EF4-FFF2-40B4-BE49-F238E27FC236}">
                <a16:creationId xmlns:a16="http://schemas.microsoft.com/office/drawing/2014/main" id="{953BF32E-9EB6-7087-A335-3044F5728899}"/>
              </a:ext>
            </a:extLst>
          </p:cNvPr>
          <p:cNvSpPr txBox="1">
            <a:spLocks/>
          </p:cNvSpPr>
          <p:nvPr userDrawn="1"/>
        </p:nvSpPr>
        <p:spPr>
          <a:xfrm>
            <a:off x="3718665" y="2921169"/>
            <a:ext cx="4754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chemeClr val="tx2"/>
                </a:solidFill>
              </a:rPr>
              <a:t>BACKUP</a:t>
            </a:r>
          </a:p>
        </p:txBody>
      </p:sp>
      <p:pic>
        <p:nvPicPr>
          <p:cNvPr id="2" name="GKV Logo">
            <a:extLst>
              <a:ext uri="{FF2B5EF4-FFF2-40B4-BE49-F238E27FC236}">
                <a16:creationId xmlns:a16="http://schemas.microsoft.com/office/drawing/2014/main" id="{6E72DE5B-1250-05A4-7F29-CE1CE9FCA1F7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00" y="5841148"/>
            <a:ext cx="1728000" cy="76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93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abschied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abschiedung">
            <a:extLst>
              <a:ext uri="{FF2B5EF4-FFF2-40B4-BE49-F238E27FC236}">
                <a16:creationId xmlns:a16="http://schemas.microsoft.com/office/drawing/2014/main" id="{953BF32E-9EB6-7087-A335-3044F5728899}"/>
              </a:ext>
            </a:extLst>
          </p:cNvPr>
          <p:cNvSpPr txBox="1">
            <a:spLocks/>
          </p:cNvSpPr>
          <p:nvPr userDrawn="1"/>
        </p:nvSpPr>
        <p:spPr>
          <a:xfrm>
            <a:off x="3718665" y="2921169"/>
            <a:ext cx="4754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chemeClr val="tx2"/>
                </a:solidFill>
              </a:rPr>
              <a:t>Vielen Dank</a:t>
            </a:r>
          </a:p>
        </p:txBody>
      </p:sp>
      <p:pic>
        <p:nvPicPr>
          <p:cNvPr id="2" name="GKV Logo">
            <a:extLst>
              <a:ext uri="{FF2B5EF4-FFF2-40B4-BE49-F238E27FC236}">
                <a16:creationId xmlns:a16="http://schemas.microsoft.com/office/drawing/2014/main" id="{6E72DE5B-1250-05A4-7F29-CE1CE9FCA1F7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00" y="5841148"/>
            <a:ext cx="1728000" cy="76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69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"/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3495674" y="4455249"/>
            <a:ext cx="7660005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de-DE" b="0" noProof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de-DE" noProof="0" dirty="0"/>
              <a:t>Vortragende Person und Zusatzinformation</a:t>
            </a:r>
          </a:p>
        </p:txBody>
      </p:sp>
      <p:cxnSp>
        <p:nvCxnSpPr>
          <p:cNvPr id="4" name="Alinea">
            <a:extLst>
              <a:ext uri="{FF2B5EF4-FFF2-40B4-BE49-F238E27FC236}">
                <a16:creationId xmlns:a16="http://schemas.microsoft.com/office/drawing/2014/main" id="{04030B13-C5CE-866B-4405-E92A05FCD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3495674" y="4190794"/>
            <a:ext cx="13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"/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3495674" y="3014399"/>
            <a:ext cx="7660005" cy="911941"/>
          </a:xfrm>
        </p:spPr>
        <p:txBody>
          <a:bodyPr lIns="0" rIns="0" rtlCol="0" anchor="b" anchorCtr="0">
            <a:noAutofit/>
          </a:bodyPr>
          <a:lstStyle>
            <a:lvl1pPr algn="l">
              <a:lnSpc>
                <a:spcPct val="100000"/>
              </a:lnSpc>
              <a:spcAft>
                <a:spcPts val="3000"/>
              </a:spcAft>
              <a:defRPr sz="3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Titel max. 2 Zeilen</a:t>
            </a:r>
          </a:p>
        </p:txBody>
      </p:sp>
      <p:sp>
        <p:nvSpPr>
          <p:cNvPr id="5" name="Dachzeile">
            <a:extLst>
              <a:ext uri="{FF2B5EF4-FFF2-40B4-BE49-F238E27FC236}">
                <a16:creationId xmlns:a16="http://schemas.microsoft.com/office/drawing/2014/main" id="{03B1A4BB-36E9-F0C2-75C1-DE5BB8A38C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3495674" y="2674347"/>
            <a:ext cx="7659688" cy="2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de-DE" b="0" cap="all" spc="0" baseline="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Anlass und Datum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936A296-A0B5-E86B-371E-EF661820F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196" y="5841148"/>
            <a:ext cx="3094640" cy="7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02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CF7101EC-CF8E-120F-1ECD-91211122F1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3495674" y="6410388"/>
            <a:ext cx="7660005" cy="2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de-DE" b="0" noProof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de-DE" noProof="0" dirty="0"/>
              <a:t>Vortragende Person oder Zusatzinformation</a:t>
            </a:r>
          </a:p>
        </p:txBody>
      </p:sp>
      <p:cxnSp>
        <p:nvCxnSpPr>
          <p:cNvPr id="10" name="Alinea">
            <a:extLst>
              <a:ext uri="{FF2B5EF4-FFF2-40B4-BE49-F238E27FC236}">
                <a16:creationId xmlns:a16="http://schemas.microsoft.com/office/drawing/2014/main" id="{022F1DCF-47DB-D5A0-5219-1564DA39963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3495674" y="6214053"/>
            <a:ext cx="187642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3495674" y="5050764"/>
            <a:ext cx="7660005" cy="858836"/>
          </a:xfrm>
        </p:spPr>
        <p:txBody>
          <a:bodyPr lIns="0" rIns="0" rtlCol="0" anchor="t" anchorCtr="0">
            <a:noAutofit/>
          </a:bodyPr>
          <a:lstStyle>
            <a:lvl1pPr algn="l">
              <a:lnSpc>
                <a:spcPct val="100000"/>
              </a:lnSpc>
              <a:defRPr sz="3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Titel max. 2 Zeilen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0F15F76-6B5E-9A77-A53B-45A1EA5F70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358320"/>
          </a:xfrm>
          <a:custGeom>
            <a:avLst/>
            <a:gdLst>
              <a:gd name="connsiteX0" fmla="*/ 0 w 12192000"/>
              <a:gd name="connsiteY0" fmla="*/ 0 h 5358320"/>
              <a:gd name="connsiteX1" fmla="*/ 12192000 w 12192000"/>
              <a:gd name="connsiteY1" fmla="*/ 0 h 5358320"/>
              <a:gd name="connsiteX2" fmla="*/ 12192000 w 12192000"/>
              <a:gd name="connsiteY2" fmla="*/ 4499483 h 5358320"/>
              <a:gd name="connsiteX3" fmla="*/ 3097530 w 12192000"/>
              <a:gd name="connsiteY3" fmla="*/ 4499483 h 5358320"/>
              <a:gd name="connsiteX4" fmla="*/ 3097530 w 12192000"/>
              <a:gd name="connsiteY4" fmla="*/ 4855400 h 5358320"/>
              <a:gd name="connsiteX5" fmla="*/ 3096000 w 12192000"/>
              <a:gd name="connsiteY5" fmla="*/ 4855400 h 5358320"/>
              <a:gd name="connsiteX6" fmla="*/ 3096000 w 12192000"/>
              <a:gd name="connsiteY6" fmla="*/ 5358320 h 5358320"/>
              <a:gd name="connsiteX7" fmla="*/ 0 w 12192000"/>
              <a:gd name="connsiteY7" fmla="*/ 5358320 h 535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358320">
                <a:moveTo>
                  <a:pt x="0" y="0"/>
                </a:moveTo>
                <a:lnTo>
                  <a:pt x="12192000" y="0"/>
                </a:lnTo>
                <a:lnTo>
                  <a:pt x="12192000" y="4499483"/>
                </a:lnTo>
                <a:lnTo>
                  <a:pt x="3097530" y="4499483"/>
                </a:lnTo>
                <a:lnTo>
                  <a:pt x="3097530" y="4855400"/>
                </a:lnTo>
                <a:lnTo>
                  <a:pt x="3096000" y="4855400"/>
                </a:lnTo>
                <a:lnTo>
                  <a:pt x="3096000" y="5358320"/>
                </a:lnTo>
                <a:lnTo>
                  <a:pt x="0" y="5358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5" name="Dachzeile">
            <a:extLst>
              <a:ext uri="{FF2B5EF4-FFF2-40B4-BE49-F238E27FC236}">
                <a16:creationId xmlns:a16="http://schemas.microsoft.com/office/drawing/2014/main" id="{6AAEAABF-25CE-5C40-127E-D741D56D31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674" y="4651092"/>
            <a:ext cx="7659688" cy="2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de-DE" b="0" cap="all" spc="0" baseline="0" dirty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Anlass und Datum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F7A3C52-9B21-964E-A700-E101703F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196" y="5841148"/>
            <a:ext cx="3094640" cy="7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51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561FA-5ACB-62D1-FD6C-7458CD9643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136AD0-B88F-50EA-203D-BC7E80564A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8"/>
          </p:nvPr>
        </p:nvSpPr>
        <p:spPr/>
        <p:txBody>
          <a:bodyPr/>
          <a:lstStyle/>
          <a:p>
            <a:fld id="{67327830-5E4B-4CE7-AED9-06F0C67E252E}" type="datetime1">
              <a:rPr lang="de-DE" smtClean="0"/>
              <a:t>04.07.2024</a:t>
            </a:fld>
            <a:endParaRPr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4E4DDD-0AEC-9AE0-963F-2FA837D925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5" name="Quelle">
            <a:extLst>
              <a:ext uri="{FF2B5EF4-FFF2-40B4-BE49-F238E27FC236}">
                <a16:creationId xmlns:a16="http://schemas.microsoft.com/office/drawing/2014/main" id="{ED1D60BC-5129-B1D9-3AE6-9061CDDE1B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F2C5942-F7D3-65D9-7229-C3E0FDE227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3"/>
          </p:nvPr>
        </p:nvSpPr>
        <p:spPr>
          <a:xfrm>
            <a:off x="1044575" y="1800000"/>
            <a:ext cx="10897200" cy="410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Untertitel">
            <a:extLst>
              <a:ext uri="{FF2B5EF4-FFF2-40B4-BE49-F238E27FC236}">
                <a16:creationId xmlns:a16="http://schemas.microsoft.com/office/drawing/2014/main" id="{CCD42765-3B99-2CE6-FEFD-F05D1D5D93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4B04999-CAE1-6AA8-295F-C883AF6B35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44000" y="252000"/>
            <a:ext cx="10897175" cy="77496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3798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2x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992C6F3F-388E-43A2-A66C-9FDE76905F82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8" name="Quelle2">
            <a:extLst>
              <a:ext uri="{FF2B5EF4-FFF2-40B4-BE49-F238E27FC236}">
                <a16:creationId xmlns:a16="http://schemas.microsoft.com/office/drawing/2014/main" id="{D0CB3F6B-A59B-83F5-4E65-F13B7EE5BA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57173" y="6011646"/>
            <a:ext cx="5184000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10" name="Inhaltsplatzhalter 17">
            <a:extLst>
              <a:ext uri="{FF2B5EF4-FFF2-40B4-BE49-F238E27FC236}">
                <a16:creationId xmlns:a16="http://schemas.microsoft.com/office/drawing/2014/main" id="{9869401A-8F0C-A2DC-4CE7-EC58731AD2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3"/>
          </p:nvPr>
        </p:nvSpPr>
        <p:spPr>
          <a:xfrm>
            <a:off x="6757173" y="1800000"/>
            <a:ext cx="51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Quelle1">
            <a:extLst>
              <a:ext uri="{FF2B5EF4-FFF2-40B4-BE49-F238E27FC236}">
                <a16:creationId xmlns:a16="http://schemas.microsoft.com/office/drawing/2014/main" id="{9B3E5D43-EBAC-679A-5B1F-A0A3658974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5184000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4" name="Inhaltsplatzhalter 17">
            <a:extLst>
              <a:ext uri="{FF2B5EF4-FFF2-40B4-BE49-F238E27FC236}">
                <a16:creationId xmlns:a16="http://schemas.microsoft.com/office/drawing/2014/main" id="{00FCB10A-B332-5CD1-D7DB-8AC1D762E6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1044575" y="1800000"/>
            <a:ext cx="51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Untertitel">
            <a:extLst>
              <a:ext uri="{FF2B5EF4-FFF2-40B4-BE49-F238E27FC236}">
                <a16:creationId xmlns:a16="http://schemas.microsoft.com/office/drawing/2014/main" id="{662852D8-1A10-9830-63C0-FA8569C7F9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80E8CCB2-6545-A30F-7DD6-A101E0E339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3062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_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CE1EF8F6-220E-4C46-B7A4-3F6B3911EC4D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10" name="Inhaltsplatzhalter 17">
            <a:extLst>
              <a:ext uri="{FF2B5EF4-FFF2-40B4-BE49-F238E27FC236}">
                <a16:creationId xmlns:a16="http://schemas.microsoft.com/office/drawing/2014/main" id="{9869401A-8F0C-A2DC-4CE7-EC58731AD2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3"/>
          </p:nvPr>
        </p:nvSpPr>
        <p:spPr>
          <a:xfrm>
            <a:off x="6757173" y="2264898"/>
            <a:ext cx="5184000" cy="36391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17">
            <a:extLst>
              <a:ext uri="{FF2B5EF4-FFF2-40B4-BE49-F238E27FC236}">
                <a16:creationId xmlns:a16="http://schemas.microsoft.com/office/drawing/2014/main" id="{00FCB10A-B332-5CD1-D7DB-8AC1D762E6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1044575" y="2264898"/>
            <a:ext cx="5184000" cy="36391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B306358-5B7A-B236-4CA6-BA8BD7D6E3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/>
          </p:nvPr>
        </p:nvSpPr>
        <p:spPr>
          <a:xfrm>
            <a:off x="1043999" y="1800000"/>
            <a:ext cx="5183999" cy="294455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FD136E09-E5AC-5762-7D88-51141F5943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/>
          </p:nvPr>
        </p:nvSpPr>
        <p:spPr>
          <a:xfrm>
            <a:off x="6757174" y="1800000"/>
            <a:ext cx="5183999" cy="294455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Untertitel">
            <a:extLst>
              <a:ext uri="{FF2B5EF4-FFF2-40B4-BE49-F238E27FC236}">
                <a16:creationId xmlns:a16="http://schemas.microsoft.com/office/drawing/2014/main" id="{45DEA7BF-B8AC-1321-7A50-B6580DDD9F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4415963C-D277-ACDA-58E1-54C0111320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Quelle2">
            <a:extLst>
              <a:ext uri="{FF2B5EF4-FFF2-40B4-BE49-F238E27FC236}">
                <a16:creationId xmlns:a16="http://schemas.microsoft.com/office/drawing/2014/main" id="{D36FE40A-EA11-8809-D1DB-C98AE458F1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7173" y="6011646"/>
            <a:ext cx="5184000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9" name="Quelle1">
            <a:extLst>
              <a:ext uri="{FF2B5EF4-FFF2-40B4-BE49-F238E27FC236}">
                <a16:creationId xmlns:a16="http://schemas.microsoft.com/office/drawing/2014/main" id="{C1DD0E6B-FD5F-BAA4-F1DC-2ED4A57222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5184000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4181697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3xInhalt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5C127E8E-E6DA-4FA2-8E83-17D02A8A4083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4" name="Quelle">
            <a:extLst>
              <a:ext uri="{FF2B5EF4-FFF2-40B4-BE49-F238E27FC236}">
                <a16:creationId xmlns:a16="http://schemas.microsoft.com/office/drawing/2014/main" id="{3088C708-D41B-A4F2-D404-8D487F547A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9F82B4D8-704F-DB59-203A-0435BE7E7F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1044575" y="1800000"/>
            <a:ext cx="33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17">
            <a:extLst>
              <a:ext uri="{FF2B5EF4-FFF2-40B4-BE49-F238E27FC236}">
                <a16:creationId xmlns:a16="http://schemas.microsoft.com/office/drawing/2014/main" id="{EB091252-14DA-C326-1A68-FEFE55356D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3"/>
          </p:nvPr>
        </p:nvSpPr>
        <p:spPr>
          <a:xfrm>
            <a:off x="4800875" y="1800000"/>
            <a:ext cx="33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83728F77-6C1A-CD84-C0F0-E5FBA7F030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4"/>
          </p:nvPr>
        </p:nvSpPr>
        <p:spPr>
          <a:xfrm>
            <a:off x="8557175" y="1800000"/>
            <a:ext cx="33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FEB2542C-1744-009C-1268-70A1FCC9DF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820ED4-6DC2-E2B7-8BA2-69FBF2095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470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561FA-5ACB-62D1-FD6C-7458CD9643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136AD0-B88F-50EA-203D-BC7E80564A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8"/>
          </p:nvPr>
        </p:nvSpPr>
        <p:spPr/>
        <p:txBody>
          <a:bodyPr/>
          <a:lstStyle/>
          <a:p>
            <a:fld id="{A97764C7-BEC4-4E62-9B75-510D368CB255}" type="datetime1">
              <a:rPr lang="de-DE" smtClean="0"/>
              <a:t>04.07.2024</a:t>
            </a:fld>
            <a:endParaRPr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4E4DDD-0AEC-9AE0-963F-2FA837D925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5" name="Quelle">
            <a:extLst>
              <a:ext uri="{FF2B5EF4-FFF2-40B4-BE49-F238E27FC236}">
                <a16:creationId xmlns:a16="http://schemas.microsoft.com/office/drawing/2014/main" id="{ED1D60BC-5129-B1D9-3AE6-9061CDDE1B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F2C5942-F7D3-65D9-7229-C3E0FDE227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3"/>
          </p:nvPr>
        </p:nvSpPr>
        <p:spPr>
          <a:xfrm>
            <a:off x="1044575" y="1800000"/>
            <a:ext cx="10897200" cy="410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Untertitel">
            <a:extLst>
              <a:ext uri="{FF2B5EF4-FFF2-40B4-BE49-F238E27FC236}">
                <a16:creationId xmlns:a16="http://schemas.microsoft.com/office/drawing/2014/main" id="{CCD42765-3B99-2CE6-FEFD-F05D1D5D93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4B04999-CAE1-6AA8-295F-C883AF6B35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44000" y="252000"/>
            <a:ext cx="10897175" cy="77496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1020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2_1xInhalt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77836128-BAB5-443B-AD30-865E05746741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9" name="Quelle">
            <a:extLst>
              <a:ext uri="{FF2B5EF4-FFF2-40B4-BE49-F238E27FC236}">
                <a16:creationId xmlns:a16="http://schemas.microsoft.com/office/drawing/2014/main" id="{AA2FE618-FBF9-202D-BFCD-25164C9266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2" name="Inhaltsplatzhalter 17">
            <a:extLst>
              <a:ext uri="{FF2B5EF4-FFF2-40B4-BE49-F238E27FC236}">
                <a16:creationId xmlns:a16="http://schemas.microsoft.com/office/drawing/2014/main" id="{A35E2429-6B39-C4DD-66AB-319117BF07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3"/>
          </p:nvPr>
        </p:nvSpPr>
        <p:spPr>
          <a:xfrm>
            <a:off x="6757173" y="1799999"/>
            <a:ext cx="5184000" cy="19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17">
            <a:extLst>
              <a:ext uri="{FF2B5EF4-FFF2-40B4-BE49-F238E27FC236}">
                <a16:creationId xmlns:a16="http://schemas.microsoft.com/office/drawing/2014/main" id="{877DBA28-75F8-EB66-6244-6B06B3C418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1044575" y="1799999"/>
            <a:ext cx="5184000" cy="19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17">
            <a:extLst>
              <a:ext uri="{FF2B5EF4-FFF2-40B4-BE49-F238E27FC236}">
                <a16:creationId xmlns:a16="http://schemas.microsoft.com/office/drawing/2014/main" id="{05C74F31-F88B-1320-FDEE-A6237814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5"/>
          </p:nvPr>
        </p:nvSpPr>
        <p:spPr>
          <a:xfrm>
            <a:off x="1044575" y="3924000"/>
            <a:ext cx="10896598" cy="1980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FEB2542C-1744-009C-1268-70A1FCC9DF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BB95C71-F670-28A7-F129-15AB876370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2751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1_2xInhalt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673176C3-5E8D-4B92-93A7-7E2D8D97F26A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2" name="Inhaltsplatzhalter 17">
            <a:extLst>
              <a:ext uri="{FF2B5EF4-FFF2-40B4-BE49-F238E27FC236}">
                <a16:creationId xmlns:a16="http://schemas.microsoft.com/office/drawing/2014/main" id="{A35E2429-6B39-C4DD-66AB-319117BF07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3"/>
          </p:nvPr>
        </p:nvSpPr>
        <p:spPr>
          <a:xfrm>
            <a:off x="6757173" y="3924000"/>
            <a:ext cx="5184000" cy="19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17">
            <a:extLst>
              <a:ext uri="{FF2B5EF4-FFF2-40B4-BE49-F238E27FC236}">
                <a16:creationId xmlns:a16="http://schemas.microsoft.com/office/drawing/2014/main" id="{877DBA28-75F8-EB66-6244-6B06B3C418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1044575" y="3924000"/>
            <a:ext cx="5184000" cy="19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17">
            <a:extLst>
              <a:ext uri="{FF2B5EF4-FFF2-40B4-BE49-F238E27FC236}">
                <a16:creationId xmlns:a16="http://schemas.microsoft.com/office/drawing/2014/main" id="{05C74F31-F88B-1320-FDEE-A6237814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5"/>
          </p:nvPr>
        </p:nvSpPr>
        <p:spPr>
          <a:xfrm>
            <a:off x="1044575" y="1800000"/>
            <a:ext cx="10896598" cy="1980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FEB2542C-1744-009C-1268-70A1FCC9DF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BC3E54C-9862-A028-6F61-E58C08736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Quelle">
            <a:extLst>
              <a:ext uri="{FF2B5EF4-FFF2-40B4-BE49-F238E27FC236}">
                <a16:creationId xmlns:a16="http://schemas.microsoft.com/office/drawing/2014/main" id="{F8099E7C-CB4D-B1D4-AE23-D7FC771C87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1635515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2xInhalt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9E6DE2D2-08A8-4391-AA02-E042984E1AB4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8" name="Inhaltsplatzhalter 17">
            <a:extLst>
              <a:ext uri="{FF2B5EF4-FFF2-40B4-BE49-F238E27FC236}">
                <a16:creationId xmlns:a16="http://schemas.microsoft.com/office/drawing/2014/main" id="{05C74F31-F88B-1320-FDEE-A6237814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5"/>
          </p:nvPr>
        </p:nvSpPr>
        <p:spPr>
          <a:xfrm>
            <a:off x="1044575" y="1800000"/>
            <a:ext cx="10896598" cy="1980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FEB2542C-1744-009C-1268-70A1FCC9DF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BC3E54C-9862-A028-6F61-E58C08736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17">
            <a:extLst>
              <a:ext uri="{FF2B5EF4-FFF2-40B4-BE49-F238E27FC236}">
                <a16:creationId xmlns:a16="http://schemas.microsoft.com/office/drawing/2014/main" id="{93E15D75-90CB-C0B6-4D44-FC68B643BE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6"/>
          </p:nvPr>
        </p:nvSpPr>
        <p:spPr>
          <a:xfrm>
            <a:off x="1044575" y="3924000"/>
            <a:ext cx="10896598" cy="1980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Quelle">
            <a:extLst>
              <a:ext uri="{FF2B5EF4-FFF2-40B4-BE49-F238E27FC236}">
                <a16:creationId xmlns:a16="http://schemas.microsoft.com/office/drawing/2014/main" id="{0A4DD8FB-1737-8DB5-093E-EFA12801F7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986340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2xInhalt/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D812DB9E-08BD-43B1-88AB-D504C8C9D687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12" name="Inhaltsplatzhalter 17">
            <a:extLst>
              <a:ext uri="{FF2B5EF4-FFF2-40B4-BE49-F238E27FC236}">
                <a16:creationId xmlns:a16="http://schemas.microsoft.com/office/drawing/2014/main" id="{5A2A0E6E-47CD-73AC-25BB-DF20291576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4"/>
          </p:nvPr>
        </p:nvSpPr>
        <p:spPr>
          <a:xfrm>
            <a:off x="6757173" y="1799999"/>
            <a:ext cx="51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17">
            <a:extLst>
              <a:ext uri="{FF2B5EF4-FFF2-40B4-BE49-F238E27FC236}">
                <a16:creationId xmlns:a16="http://schemas.microsoft.com/office/drawing/2014/main" id="{FF9B5A58-4E70-3A4E-ECEE-CA0975DA10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5"/>
          </p:nvPr>
        </p:nvSpPr>
        <p:spPr>
          <a:xfrm>
            <a:off x="1044575" y="3923999"/>
            <a:ext cx="5184000" cy="19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Inhaltsplatzhalter 17">
            <a:extLst>
              <a:ext uri="{FF2B5EF4-FFF2-40B4-BE49-F238E27FC236}">
                <a16:creationId xmlns:a16="http://schemas.microsoft.com/office/drawing/2014/main" id="{AC708831-BCBC-900A-1215-98967DCF62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1044575" y="1799999"/>
            <a:ext cx="5184000" cy="19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47995BC3-BDA5-AE1C-BA99-63CE5BB7D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CCE1A6AF-7790-BB4A-427A-91FD064C06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Quelle">
            <a:extLst>
              <a:ext uri="{FF2B5EF4-FFF2-40B4-BE49-F238E27FC236}">
                <a16:creationId xmlns:a16="http://schemas.microsoft.com/office/drawing/2014/main" id="{10DEE5A8-3A07-7A30-082D-128FE85E99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2792881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Inhalt/2x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D49304E4-55B8-4BF7-A552-CBB6ED3E6EDD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17">
            <a:extLst>
              <a:ext uri="{FF2B5EF4-FFF2-40B4-BE49-F238E27FC236}">
                <a16:creationId xmlns:a16="http://schemas.microsoft.com/office/drawing/2014/main" id="{7641C614-A6AA-4861-67D7-F24BC71342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6757175" y="1800000"/>
            <a:ext cx="5184000" cy="19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7798112B-E4E8-BC3C-A619-F2DA94497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3"/>
          </p:nvPr>
        </p:nvSpPr>
        <p:spPr>
          <a:xfrm>
            <a:off x="6757175" y="3923999"/>
            <a:ext cx="5184000" cy="19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17">
            <a:extLst>
              <a:ext uri="{FF2B5EF4-FFF2-40B4-BE49-F238E27FC236}">
                <a16:creationId xmlns:a16="http://schemas.microsoft.com/office/drawing/2014/main" id="{548AECC8-9F79-A807-9832-CFBD29E0C6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4"/>
          </p:nvPr>
        </p:nvSpPr>
        <p:spPr>
          <a:xfrm>
            <a:off x="1044000" y="1800000"/>
            <a:ext cx="51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CD8C5D07-83D3-5E61-E5A1-9D9BF1E59B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BBFC1DB0-286D-629A-3D2B-A006BD805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Quelle">
            <a:extLst>
              <a:ext uri="{FF2B5EF4-FFF2-40B4-BE49-F238E27FC236}">
                <a16:creationId xmlns:a16="http://schemas.microsoft.com/office/drawing/2014/main" id="{FFCF94C1-EA8B-FE9F-7661-ED67568A68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375859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4xInhalt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4371010F-132D-44FA-AF0B-4B59F50AF758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17">
            <a:extLst>
              <a:ext uri="{FF2B5EF4-FFF2-40B4-BE49-F238E27FC236}">
                <a16:creationId xmlns:a16="http://schemas.microsoft.com/office/drawing/2014/main" id="{F3DDBE14-4545-5122-95DD-BC2C266DD35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44000" y="1800000"/>
            <a:ext cx="5184000" cy="19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821F29B7-0A54-E72C-E1DE-55F0D5638D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3"/>
          </p:nvPr>
        </p:nvSpPr>
        <p:spPr>
          <a:xfrm>
            <a:off x="1044000" y="3923999"/>
            <a:ext cx="5184000" cy="19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17">
            <a:extLst>
              <a:ext uri="{FF2B5EF4-FFF2-40B4-BE49-F238E27FC236}">
                <a16:creationId xmlns:a16="http://schemas.microsoft.com/office/drawing/2014/main" id="{E7AC6BA5-C073-C7DA-F42E-6EC8C83FF00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757175" y="1800000"/>
            <a:ext cx="5184000" cy="19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5E225420-3E2A-7A77-C1E0-B01D8A7157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5"/>
          </p:nvPr>
        </p:nvSpPr>
        <p:spPr>
          <a:xfrm>
            <a:off x="6757175" y="3923999"/>
            <a:ext cx="5184000" cy="198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Untertitel">
            <a:extLst>
              <a:ext uri="{FF2B5EF4-FFF2-40B4-BE49-F238E27FC236}">
                <a16:creationId xmlns:a16="http://schemas.microsoft.com/office/drawing/2014/main" id="{FEC8A8C0-4A1A-F954-D80A-84950A7667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CC6753-1C82-8284-E0F3-F86606E3EE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Quelle">
            <a:extLst>
              <a:ext uri="{FF2B5EF4-FFF2-40B4-BE49-F238E27FC236}">
                <a16:creationId xmlns:a16="http://schemas.microsoft.com/office/drawing/2014/main" id="{4B5F1948-BDE0-E125-C01A-5661A6E5F3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236819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Untertitel/2x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4924553-F32E-0818-58D3-69EABAC62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3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015AF2-B09B-FC2A-F260-EAF04BE15C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1"/>
          </p:nvPr>
        </p:nvSpPr>
        <p:spPr/>
        <p:txBody>
          <a:bodyPr/>
          <a:lstStyle/>
          <a:p>
            <a:fld id="{3A1AD2DA-661A-4411-A611-0DADF1465E4B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76C150F-5488-B940-AFA7-0C13C9DAD1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4" name="Quelle">
            <a:extLst>
              <a:ext uri="{FF2B5EF4-FFF2-40B4-BE49-F238E27FC236}">
                <a16:creationId xmlns:a16="http://schemas.microsoft.com/office/drawing/2014/main" id="{B1E87F09-0875-6AF9-1B33-35963AD56E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15" name="Inhaltsplatzhalter 17">
            <a:extLst>
              <a:ext uri="{FF2B5EF4-FFF2-40B4-BE49-F238E27FC236}">
                <a16:creationId xmlns:a16="http://schemas.microsoft.com/office/drawing/2014/main" id="{4AAAD880-59A2-EEFB-91B2-30B6430D775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757175" y="2255519"/>
            <a:ext cx="5184000" cy="36560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E7EAF4-8A4F-2EB3-52D0-1B12DD432F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57175" y="1800000"/>
            <a:ext cx="5184000" cy="267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Inhaltsplatzhalter 17">
            <a:extLst>
              <a:ext uri="{FF2B5EF4-FFF2-40B4-BE49-F238E27FC236}">
                <a16:creationId xmlns:a16="http://schemas.microsoft.com/office/drawing/2014/main" id="{C0D08631-FF59-2CC6-F45B-7959E6109B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7"/>
          </p:nvPr>
        </p:nvSpPr>
        <p:spPr>
          <a:xfrm>
            <a:off x="1044000" y="2255519"/>
            <a:ext cx="5184000" cy="365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327BB4EC-A101-D73A-A52E-E528C10509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44000" y="1800000"/>
            <a:ext cx="5148000" cy="267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Untertitel">
            <a:extLst>
              <a:ext uri="{FF2B5EF4-FFF2-40B4-BE49-F238E27FC236}">
                <a16:creationId xmlns:a16="http://schemas.microsoft.com/office/drawing/2014/main" id="{31A1A158-746F-7E7D-8D56-04D6BB11C5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A387FD67-82CE-179C-D6A8-34B4ADE3F4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2033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Inhal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B3549-A067-9184-EDD3-80D19783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252000"/>
            <a:ext cx="10897175" cy="77496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E73423-E2AA-9CE1-47ED-1ED225A158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73C841-8133-5FE2-556C-C8B8EE2A21C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D659D6-21A3-4877-B240-70BB60268594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FB5A39-A061-FA4E-FBEE-C9A9359D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17">
            <a:extLst>
              <a:ext uri="{FF2B5EF4-FFF2-40B4-BE49-F238E27FC236}">
                <a16:creationId xmlns:a16="http://schemas.microsoft.com/office/drawing/2014/main" id="{7230B68E-EC75-185C-05BD-3C3365EBCDE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044000" y="1800000"/>
            <a:ext cx="51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Bildplatzhalter 1">
            <a:extLst>
              <a:ext uri="{FF2B5EF4-FFF2-40B4-BE49-F238E27FC236}">
                <a16:creationId xmlns:a16="http://schemas.microsoft.com/office/drawing/2014/main" id="{D279AC99-10AB-0C0F-DC7F-18EF12AC61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57175" y="1800000"/>
            <a:ext cx="5184000" cy="4104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F5961A11-6678-4992-5810-80AEEDE12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4408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Bild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B3549-A067-9184-EDD3-80D19783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252000"/>
            <a:ext cx="10897175" cy="77496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E73423-E2AA-9CE1-47ED-1ED225A158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73C841-8133-5FE2-556C-C8B8EE2A21C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26642DA-A952-47C4-B816-34AD2412ECD8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FB5A39-A061-FA4E-FBEE-C9A9359D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17">
            <a:extLst>
              <a:ext uri="{FF2B5EF4-FFF2-40B4-BE49-F238E27FC236}">
                <a16:creationId xmlns:a16="http://schemas.microsoft.com/office/drawing/2014/main" id="{7230B68E-EC75-185C-05BD-3C3365EBCDE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757175" y="1800000"/>
            <a:ext cx="51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Bildplatzhalter 1">
            <a:extLst>
              <a:ext uri="{FF2B5EF4-FFF2-40B4-BE49-F238E27FC236}">
                <a16:creationId xmlns:a16="http://schemas.microsoft.com/office/drawing/2014/main" id="{D279AC99-10AB-0C0F-DC7F-18EF12AC61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4000" y="1800000"/>
            <a:ext cx="5184000" cy="4104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E6E8188B-402B-FD92-2E4B-6EA897747F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0781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Bild links/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A2F2674-859D-4B07-222B-F9D3ED5FBC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11BA4272-C37A-4F07-B1DC-3B32472D5712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1D46B0-23AB-2D93-39CC-5E0F37D9A7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3A7F203-D9BE-BF39-6185-F48556864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Quelle">
            <a:extLst>
              <a:ext uri="{FF2B5EF4-FFF2-40B4-BE49-F238E27FC236}">
                <a16:creationId xmlns:a16="http://schemas.microsoft.com/office/drawing/2014/main" id="{1A5BA3E4-08FE-8258-BE85-67E8DFAFC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A846FA64-2243-E5C6-EEA4-BFAF6464E0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8381999" y="1800000"/>
            <a:ext cx="3559775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1">
            <a:extLst>
              <a:ext uri="{FF2B5EF4-FFF2-40B4-BE49-F238E27FC236}">
                <a16:creationId xmlns:a16="http://schemas.microsoft.com/office/drawing/2014/main" id="{EE5AFD32-7690-B079-19B9-A73857E4A9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1043999" y="1800000"/>
            <a:ext cx="6984000" cy="4104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Untertitel">
            <a:extLst>
              <a:ext uri="{FF2B5EF4-FFF2-40B4-BE49-F238E27FC236}">
                <a16:creationId xmlns:a16="http://schemas.microsoft.com/office/drawing/2014/main" id="{B909AAA9-914E-8930-C14E-83FCEB3CC2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4869505-75AD-9328-B3A5-E3711AB5B2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3952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2x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ADAF3385-7931-467C-873F-850F91DCA9C9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8" name="Quelle2">
            <a:extLst>
              <a:ext uri="{FF2B5EF4-FFF2-40B4-BE49-F238E27FC236}">
                <a16:creationId xmlns:a16="http://schemas.microsoft.com/office/drawing/2014/main" id="{D0CB3F6B-A59B-83F5-4E65-F13B7EE5BA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57173" y="6011646"/>
            <a:ext cx="5184000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10" name="Inhaltsplatzhalter 17">
            <a:extLst>
              <a:ext uri="{FF2B5EF4-FFF2-40B4-BE49-F238E27FC236}">
                <a16:creationId xmlns:a16="http://schemas.microsoft.com/office/drawing/2014/main" id="{9869401A-8F0C-A2DC-4CE7-EC58731AD2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3"/>
          </p:nvPr>
        </p:nvSpPr>
        <p:spPr>
          <a:xfrm>
            <a:off x="6757173" y="1800000"/>
            <a:ext cx="51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Quelle1">
            <a:extLst>
              <a:ext uri="{FF2B5EF4-FFF2-40B4-BE49-F238E27FC236}">
                <a16:creationId xmlns:a16="http://schemas.microsoft.com/office/drawing/2014/main" id="{9B3E5D43-EBAC-679A-5B1F-A0A3658974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5184000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4" name="Inhaltsplatzhalter 17">
            <a:extLst>
              <a:ext uri="{FF2B5EF4-FFF2-40B4-BE49-F238E27FC236}">
                <a16:creationId xmlns:a16="http://schemas.microsoft.com/office/drawing/2014/main" id="{00FCB10A-B332-5CD1-D7DB-8AC1D762E6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1044575" y="1800000"/>
            <a:ext cx="51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Untertitel">
            <a:extLst>
              <a:ext uri="{FF2B5EF4-FFF2-40B4-BE49-F238E27FC236}">
                <a16:creationId xmlns:a16="http://schemas.microsoft.com/office/drawing/2014/main" id="{662852D8-1A10-9830-63C0-FA8569C7F9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80E8CCB2-6545-A30F-7DD6-A101E0E339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3188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Inhalt/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A2F2674-859D-4B07-222B-F9D3ED5FBC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E6342367-89C0-43BB-9CDE-9125401075AF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1D46B0-23AB-2D93-39CC-5E0F37D9A7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3A7F203-D9BE-BF39-6185-F48556864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Quelle">
            <a:extLst>
              <a:ext uri="{FF2B5EF4-FFF2-40B4-BE49-F238E27FC236}">
                <a16:creationId xmlns:a16="http://schemas.microsoft.com/office/drawing/2014/main" id="{A9B90F99-38BF-D85B-4C8D-AAF3D0BFAC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A846FA64-2243-E5C6-EEA4-BFAF6464E0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1044000" y="1800000"/>
            <a:ext cx="3559775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1">
            <a:extLst>
              <a:ext uri="{FF2B5EF4-FFF2-40B4-BE49-F238E27FC236}">
                <a16:creationId xmlns:a16="http://schemas.microsoft.com/office/drawing/2014/main" id="{EE5AFD32-7690-B079-19B9-A73857E4A9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4957175" y="1800000"/>
            <a:ext cx="6984000" cy="4104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Untertitel">
            <a:extLst>
              <a:ext uri="{FF2B5EF4-FFF2-40B4-BE49-F238E27FC236}">
                <a16:creationId xmlns:a16="http://schemas.microsoft.com/office/drawing/2014/main" id="{18CF1A26-4AC4-1A4C-2158-0C027FBCB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A8BE1F3-E054-01E8-F80D-5A7619692A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00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/Bild/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BF30E9A-5EF9-4FC7-3ACC-EAC9DFD27F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F64D2F5-463E-A5FC-49DC-950522A624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85E5685C-D0F0-483E-A0A2-952E97B9E6A9}" type="datetime1">
              <a:rPr lang="de-DE" smtClean="0"/>
              <a:t>04.07.2024</a:t>
            </a:fld>
            <a:endParaRPr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0DB1ABB-1703-5C96-58FD-AD3C7A2CFF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A846FA64-2243-E5C6-EEA4-BFAF6464E00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7175" y="1800000"/>
            <a:ext cx="69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1">
            <a:extLst>
              <a:ext uri="{FF2B5EF4-FFF2-40B4-BE49-F238E27FC236}">
                <a16:creationId xmlns:a16="http://schemas.microsoft.com/office/drawing/2014/main" id="{EE5AFD32-7690-B079-19B9-A73857E4A9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3999" y="1800000"/>
            <a:ext cx="3564000" cy="4104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Untertitel">
            <a:extLst>
              <a:ext uri="{FF2B5EF4-FFF2-40B4-BE49-F238E27FC236}">
                <a16:creationId xmlns:a16="http://schemas.microsoft.com/office/drawing/2014/main" id="{4A6A3306-D4A8-DA0D-5710-B477D5657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1BA70318-2053-2C6F-F48A-17DD17F996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Quelle">
            <a:extLst>
              <a:ext uri="{FF2B5EF4-FFF2-40B4-BE49-F238E27FC236}">
                <a16:creationId xmlns:a16="http://schemas.microsoft.com/office/drawing/2014/main" id="{44006F08-A66B-FF50-FC68-D930D2A86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1186617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00472F5-FBC7-43EC-818B-2381A1DEBB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/>
        <p:txBody>
          <a:bodyPr/>
          <a:lstStyle/>
          <a:p>
            <a:fld id="{F190BB6A-64AD-4981-AFEF-D1048984B9B5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68178C-942A-ECAA-3D36-20046C4A53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8F2528-388E-919F-F32A-0115CC303F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A7FD0931-C0FC-0976-34C8-302E65395E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hart" sz="quarter" idx="14"/>
          </p:nvPr>
        </p:nvSpPr>
        <p:spPr>
          <a:xfrm>
            <a:off x="1044000" y="1800000"/>
            <a:ext cx="10898188" cy="4104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5EA188EC-A421-2A5D-7DEA-C84348F434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01C74D-A347-75F3-FF9A-AA03FFA46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Quelle">
            <a:extLst>
              <a:ext uri="{FF2B5EF4-FFF2-40B4-BE49-F238E27FC236}">
                <a16:creationId xmlns:a16="http://schemas.microsoft.com/office/drawing/2014/main" id="{BB643443-AFEE-8EFE-9C27-F7A922FCBE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423846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676854-6B16-3928-A401-165EA1A9A8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EBD2D0-B6E5-0D32-50AB-3538CAAA0E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4"/>
          </p:nvPr>
        </p:nvSpPr>
        <p:spPr/>
        <p:txBody>
          <a:bodyPr/>
          <a:lstStyle/>
          <a:p>
            <a:fld id="{9328E749-7073-4FA0-9C73-059BC6DBD901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C5E84C-D0B1-59F6-B947-C0CAED1152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7" name="Untertitel">
            <a:extLst>
              <a:ext uri="{FF2B5EF4-FFF2-40B4-BE49-F238E27FC236}">
                <a16:creationId xmlns:a16="http://schemas.microsoft.com/office/drawing/2014/main" id="{BAE43311-BFEC-9F5E-1A76-A8177297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55331EB-C523-7058-95EF-7BFC81B4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Quelle">
            <a:extLst>
              <a:ext uri="{FF2B5EF4-FFF2-40B4-BE49-F238E27FC236}">
                <a16:creationId xmlns:a16="http://schemas.microsoft.com/office/drawing/2014/main" id="{7D250FC7-66FB-5CF1-9E21-1BC7B4BB34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1369031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8946959-B19F-C2D7-2645-7D24B0CC46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720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abschiedung">
            <a:extLst>
              <a:ext uri="{FF2B5EF4-FFF2-40B4-BE49-F238E27FC236}">
                <a16:creationId xmlns:a16="http://schemas.microsoft.com/office/drawing/2014/main" id="{953BF32E-9EB6-7087-A335-3044F5728899}"/>
              </a:ext>
            </a:extLst>
          </p:cNvPr>
          <p:cNvSpPr txBox="1">
            <a:spLocks/>
          </p:cNvSpPr>
          <p:nvPr userDrawn="1"/>
        </p:nvSpPr>
        <p:spPr>
          <a:xfrm>
            <a:off x="3718665" y="2921169"/>
            <a:ext cx="4754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chemeClr val="tx2"/>
                </a:solidFill>
              </a:rPr>
              <a:t>BACKUP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E32112-3E89-46A1-638F-1EF1749E8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196" y="5841148"/>
            <a:ext cx="3094640" cy="7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94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abschied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abschiedung">
            <a:extLst>
              <a:ext uri="{FF2B5EF4-FFF2-40B4-BE49-F238E27FC236}">
                <a16:creationId xmlns:a16="http://schemas.microsoft.com/office/drawing/2014/main" id="{953BF32E-9EB6-7087-A335-3044F5728899}"/>
              </a:ext>
            </a:extLst>
          </p:cNvPr>
          <p:cNvSpPr txBox="1">
            <a:spLocks/>
          </p:cNvSpPr>
          <p:nvPr userDrawn="1"/>
        </p:nvSpPr>
        <p:spPr>
          <a:xfrm>
            <a:off x="3718665" y="2921169"/>
            <a:ext cx="4754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chemeClr val="tx2"/>
                </a:solidFill>
              </a:rPr>
              <a:t>Vielen Dank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9980D5-7966-07E7-76EB-3310899D0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196" y="5841148"/>
            <a:ext cx="3094640" cy="7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5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_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8BA1D0B5-C271-445D-AF1D-797D6469221E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10" name="Inhaltsplatzhalter 17">
            <a:extLst>
              <a:ext uri="{FF2B5EF4-FFF2-40B4-BE49-F238E27FC236}">
                <a16:creationId xmlns:a16="http://schemas.microsoft.com/office/drawing/2014/main" id="{9869401A-8F0C-A2DC-4CE7-EC58731AD2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3"/>
          </p:nvPr>
        </p:nvSpPr>
        <p:spPr>
          <a:xfrm>
            <a:off x="6757173" y="2264898"/>
            <a:ext cx="5184000" cy="36391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17">
            <a:extLst>
              <a:ext uri="{FF2B5EF4-FFF2-40B4-BE49-F238E27FC236}">
                <a16:creationId xmlns:a16="http://schemas.microsoft.com/office/drawing/2014/main" id="{00FCB10A-B332-5CD1-D7DB-8AC1D762E6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1044575" y="2264898"/>
            <a:ext cx="5184000" cy="36391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B306358-5B7A-B236-4CA6-BA8BD7D6E3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/>
          </p:nvPr>
        </p:nvSpPr>
        <p:spPr>
          <a:xfrm>
            <a:off x="1043999" y="1800000"/>
            <a:ext cx="5183999" cy="294455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FD136E09-E5AC-5762-7D88-51141F5943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/>
          </p:nvPr>
        </p:nvSpPr>
        <p:spPr>
          <a:xfrm>
            <a:off x="6757174" y="1800000"/>
            <a:ext cx="5183999" cy="294455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Untertitel">
            <a:extLst>
              <a:ext uri="{FF2B5EF4-FFF2-40B4-BE49-F238E27FC236}">
                <a16:creationId xmlns:a16="http://schemas.microsoft.com/office/drawing/2014/main" id="{45DEA7BF-B8AC-1321-7A50-B6580DDD9F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4415963C-D277-ACDA-58E1-54C0111320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Quelle2">
            <a:extLst>
              <a:ext uri="{FF2B5EF4-FFF2-40B4-BE49-F238E27FC236}">
                <a16:creationId xmlns:a16="http://schemas.microsoft.com/office/drawing/2014/main" id="{D36FE40A-EA11-8809-D1DB-C98AE458F1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7173" y="6011646"/>
            <a:ext cx="5184000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9" name="Quelle1">
            <a:extLst>
              <a:ext uri="{FF2B5EF4-FFF2-40B4-BE49-F238E27FC236}">
                <a16:creationId xmlns:a16="http://schemas.microsoft.com/office/drawing/2014/main" id="{C1DD0E6B-FD5F-BAA4-F1DC-2ED4A57222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5184000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290159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3xInhalt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19DEF075-762E-432F-84C3-823A6C845CAC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4" name="Quelle">
            <a:extLst>
              <a:ext uri="{FF2B5EF4-FFF2-40B4-BE49-F238E27FC236}">
                <a16:creationId xmlns:a16="http://schemas.microsoft.com/office/drawing/2014/main" id="{3088C708-D41B-A4F2-D404-8D487F547A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9F82B4D8-704F-DB59-203A-0435BE7E7F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1044575" y="1800000"/>
            <a:ext cx="33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17">
            <a:extLst>
              <a:ext uri="{FF2B5EF4-FFF2-40B4-BE49-F238E27FC236}">
                <a16:creationId xmlns:a16="http://schemas.microsoft.com/office/drawing/2014/main" id="{EB091252-14DA-C326-1A68-FEFE55356D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3"/>
          </p:nvPr>
        </p:nvSpPr>
        <p:spPr>
          <a:xfrm>
            <a:off x="4800875" y="1800000"/>
            <a:ext cx="33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83728F77-6C1A-CD84-C0F0-E5FBA7F030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4"/>
          </p:nvPr>
        </p:nvSpPr>
        <p:spPr>
          <a:xfrm>
            <a:off x="8557175" y="1800000"/>
            <a:ext cx="3384000" cy="41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FEB2542C-1744-009C-1268-70A1FCC9DF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820ED4-6DC2-E2B7-8BA2-69FBF2095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94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2_1xInhalt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138B6131-41A8-43F2-ACE4-7C7D9FB88539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9" name="Quelle">
            <a:extLst>
              <a:ext uri="{FF2B5EF4-FFF2-40B4-BE49-F238E27FC236}">
                <a16:creationId xmlns:a16="http://schemas.microsoft.com/office/drawing/2014/main" id="{AA2FE618-FBF9-202D-BFCD-25164C9266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  <p:sp>
        <p:nvSpPr>
          <p:cNvPr id="2" name="Inhaltsplatzhalter 17">
            <a:extLst>
              <a:ext uri="{FF2B5EF4-FFF2-40B4-BE49-F238E27FC236}">
                <a16:creationId xmlns:a16="http://schemas.microsoft.com/office/drawing/2014/main" id="{A35E2429-6B39-C4DD-66AB-319117BF07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3"/>
          </p:nvPr>
        </p:nvSpPr>
        <p:spPr>
          <a:xfrm>
            <a:off x="6757173" y="1799999"/>
            <a:ext cx="5184000" cy="19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17">
            <a:extLst>
              <a:ext uri="{FF2B5EF4-FFF2-40B4-BE49-F238E27FC236}">
                <a16:creationId xmlns:a16="http://schemas.microsoft.com/office/drawing/2014/main" id="{877DBA28-75F8-EB66-6244-6B06B3C418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1044575" y="1799999"/>
            <a:ext cx="5184000" cy="19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17">
            <a:extLst>
              <a:ext uri="{FF2B5EF4-FFF2-40B4-BE49-F238E27FC236}">
                <a16:creationId xmlns:a16="http://schemas.microsoft.com/office/drawing/2014/main" id="{05C74F31-F88B-1320-FDEE-A6237814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5"/>
          </p:nvPr>
        </p:nvSpPr>
        <p:spPr>
          <a:xfrm>
            <a:off x="1044575" y="3924000"/>
            <a:ext cx="10896598" cy="1980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FEB2542C-1744-009C-1268-70A1FCC9DF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BB95C71-F670-28A7-F129-15AB876370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4534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1_2xInhalt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89AB94FF-B99C-407D-994F-8C0E5E7B747F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2" name="Inhaltsplatzhalter 17">
            <a:extLst>
              <a:ext uri="{FF2B5EF4-FFF2-40B4-BE49-F238E27FC236}">
                <a16:creationId xmlns:a16="http://schemas.microsoft.com/office/drawing/2014/main" id="{A35E2429-6B39-C4DD-66AB-319117BF07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3"/>
          </p:nvPr>
        </p:nvSpPr>
        <p:spPr>
          <a:xfrm>
            <a:off x="6757173" y="3924000"/>
            <a:ext cx="5184000" cy="19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17">
            <a:extLst>
              <a:ext uri="{FF2B5EF4-FFF2-40B4-BE49-F238E27FC236}">
                <a16:creationId xmlns:a16="http://schemas.microsoft.com/office/drawing/2014/main" id="{877DBA28-75F8-EB66-6244-6B06B3C418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/>
          </p:nvPr>
        </p:nvSpPr>
        <p:spPr>
          <a:xfrm>
            <a:off x="1044575" y="3924000"/>
            <a:ext cx="5184000" cy="19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17">
            <a:extLst>
              <a:ext uri="{FF2B5EF4-FFF2-40B4-BE49-F238E27FC236}">
                <a16:creationId xmlns:a16="http://schemas.microsoft.com/office/drawing/2014/main" id="{05C74F31-F88B-1320-FDEE-A6237814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5"/>
          </p:nvPr>
        </p:nvSpPr>
        <p:spPr>
          <a:xfrm>
            <a:off x="1044575" y="1800000"/>
            <a:ext cx="10896598" cy="1980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FEB2542C-1744-009C-1268-70A1FCC9DF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BC3E54C-9862-A028-6F61-E58C08736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Quelle">
            <a:extLst>
              <a:ext uri="{FF2B5EF4-FFF2-40B4-BE49-F238E27FC236}">
                <a16:creationId xmlns:a16="http://schemas.microsoft.com/office/drawing/2014/main" id="{F8099E7C-CB4D-B1D4-AE23-D7FC771C87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220948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2xInhalt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DF4F-09A2-7620-ECD1-D2EF9E2DD7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7B0D2-9E03-3AE5-90FE-C42EA77DA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CC0551-3A38-7653-265F-E415764D5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fld id="{886C993F-EDF8-476C-897F-0D7654550B26}" type="datetime1">
              <a:rPr lang="de-DE" smtClean="0"/>
              <a:t>04.07.2024</a:t>
            </a:fld>
            <a:endParaRPr lang="de-DE" dirty="0"/>
          </a:p>
        </p:txBody>
      </p:sp>
      <p:sp>
        <p:nvSpPr>
          <p:cNvPr id="8" name="Inhaltsplatzhalter 17">
            <a:extLst>
              <a:ext uri="{FF2B5EF4-FFF2-40B4-BE49-F238E27FC236}">
                <a16:creationId xmlns:a16="http://schemas.microsoft.com/office/drawing/2014/main" id="{05C74F31-F88B-1320-FDEE-A6237814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5"/>
          </p:nvPr>
        </p:nvSpPr>
        <p:spPr>
          <a:xfrm>
            <a:off x="1044575" y="1800000"/>
            <a:ext cx="10896598" cy="1980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FEB2542C-1744-009C-1268-70A1FCC9DF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44000" y="1080000"/>
            <a:ext cx="10897174" cy="25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BC3E54C-9862-A028-6F61-E58C08736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17">
            <a:extLst>
              <a:ext uri="{FF2B5EF4-FFF2-40B4-BE49-F238E27FC236}">
                <a16:creationId xmlns:a16="http://schemas.microsoft.com/office/drawing/2014/main" id="{93E15D75-90CB-C0B6-4D44-FC68B643BE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6"/>
          </p:nvPr>
        </p:nvSpPr>
        <p:spPr>
          <a:xfrm>
            <a:off x="1044575" y="3924000"/>
            <a:ext cx="10896598" cy="1980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Quelle">
            <a:extLst>
              <a:ext uri="{FF2B5EF4-FFF2-40B4-BE49-F238E27FC236}">
                <a16:creationId xmlns:a16="http://schemas.microsoft.com/office/drawing/2014/main" id="{0A4DD8FB-1737-8DB5-093E-EFA12801F7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000" y="6011646"/>
            <a:ext cx="10897173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600" b="0">
                <a:solidFill>
                  <a:schemeClr val="accent2"/>
                </a:solidFill>
              </a:defRPr>
            </a:lvl1pPr>
            <a:lvl2pPr marL="168048" indent="0">
              <a:buNone/>
              <a:defRPr/>
            </a:lvl2pPr>
          </a:lstStyle>
          <a:p>
            <a:pPr lvl="0"/>
            <a:r>
              <a:rPr lang="de-DE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221309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44000" y="252000"/>
            <a:ext cx="10897175" cy="7749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5899977-8C6D-2DB1-773A-2370B1860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50196" y="6287310"/>
            <a:ext cx="720000" cy="318690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EB40F4D9-FB50-1B6B-690A-ED6CA3E72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44000" y="1545561"/>
            <a:ext cx="129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35150" y="6372134"/>
            <a:ext cx="8584409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none" baseline="0">
                <a:solidFill>
                  <a:schemeClr val="accent6"/>
                </a:solidFill>
              </a:defRPr>
            </a:lvl1pPr>
          </a:lstStyle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26" name="Datumsplatzhalter 25">
            <a:extLst>
              <a:ext uri="{FF2B5EF4-FFF2-40B4-BE49-F238E27FC236}">
                <a16:creationId xmlns:a16="http://schemas.microsoft.com/office/drawing/2014/main" id="{712D78A5-D8CA-24D3-B5AD-B99A42901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15450" y="6372134"/>
            <a:ext cx="93741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de-DE" sz="800" cap="all" baseline="0" smtClean="0">
                <a:solidFill>
                  <a:schemeClr val="accent6"/>
                </a:solidFill>
              </a:defRPr>
            </a:lvl1pPr>
          </a:lstStyle>
          <a:p>
            <a:fld id="{7373FC88-C303-4DCA-B68F-6059BC3706EC}" type="datetime1">
              <a:rPr lang="de-DE" smtClean="0"/>
              <a:t>04.07.2024</a:t>
            </a:fld>
            <a:endParaRPr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45175" y="6372134"/>
            <a:ext cx="396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6"/>
                </a:solidFill>
              </a:defRPr>
            </a:lvl1pPr>
          </a:lstStyle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1D81E7C-6893-10FB-8B32-CFE1D1FA1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999" y="1800000"/>
            <a:ext cx="10897173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 der Aufzählung</a:t>
            </a:r>
          </a:p>
          <a:p>
            <a:pPr lvl="4"/>
            <a:r>
              <a:rPr lang="de-DE" dirty="0"/>
              <a:t>Fünfte Ebene der Aufzählung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11468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3" r:id="rId4"/>
    <p:sldLayoutId id="2147483755" r:id="rId5"/>
    <p:sldLayoutId id="2147483704" r:id="rId6"/>
    <p:sldLayoutId id="2147483756" r:id="rId7"/>
    <p:sldLayoutId id="2147483757" r:id="rId8"/>
    <p:sldLayoutId id="2147483759" r:id="rId9"/>
    <p:sldLayoutId id="2147483706" r:id="rId10"/>
    <p:sldLayoutId id="2147483705" r:id="rId11"/>
    <p:sldLayoutId id="2147483703" r:id="rId12"/>
    <p:sldLayoutId id="2147483694" r:id="rId13"/>
    <p:sldLayoutId id="2147483761" r:id="rId14"/>
    <p:sldLayoutId id="2147483762" r:id="rId15"/>
    <p:sldLayoutId id="2147483690" r:id="rId16"/>
    <p:sldLayoutId id="2147483707" r:id="rId17"/>
    <p:sldLayoutId id="2147483688" r:id="rId18"/>
    <p:sldLayoutId id="2147483696" r:id="rId19"/>
    <p:sldLayoutId id="2147483695" r:id="rId20"/>
    <p:sldLayoutId id="2147483758" r:id="rId21"/>
    <p:sldLayoutId id="2147483760" r:id="rId22"/>
    <p:sldLayoutId id="2147483701" r:id="rId23"/>
  </p:sldLayoutIdLs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spcAft>
          <a:spcPts val="0"/>
        </a:spcAft>
        <a:buNone/>
        <a:defRPr lang="de-DE" sz="2400" i="0" kern="1200" spc="-50" baseline="0" noProof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>
          <a:schemeClr val="tx2"/>
        </a:buClr>
        <a:buSzPct val="110000"/>
        <a:buFont typeface="Arial" panose="020B0604020202020204" pitchFamily="34" charset="0"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>
          <a:schemeClr val="tx2"/>
        </a:buClr>
        <a:buSzPct val="110000"/>
        <a:buFont typeface="Arial" panose="020B0604020202020204" pitchFamily="34" charset="0"/>
        <a:buChar char="•"/>
        <a:defRPr lang="de-DE" sz="1500" kern="120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>
          <a:schemeClr val="tx2"/>
        </a:buClr>
        <a:buSzPct val="110000"/>
        <a:buFont typeface="GKV Open" pitchFamily="2" charset="0"/>
        <a:buChar char="–"/>
        <a:defRPr lang="de-DE" sz="1200" kern="1200" noProof="0" dirty="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>
          <a:schemeClr val="tx2"/>
        </a:buClr>
        <a:buSzPct val="120000"/>
        <a:buFont typeface="GKV Open" pitchFamily="2" charset="0"/>
        <a:buChar char="–"/>
        <a:defRPr lang="de-DE" sz="1200" b="0" kern="1200" noProof="0" dirty="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Tx/>
        <a:buSzPct val="100000"/>
        <a:buFont typeface="+mj-lt"/>
        <a:buAutoNum type="arabicPeriod"/>
        <a:defRPr lang="de-DE" sz="1500" b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>
          <a:schemeClr val="tx2"/>
        </a:buClr>
        <a:buSzPct val="120000"/>
        <a:buFont typeface="GKV Open" pitchFamily="2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Tx/>
        <a:buFont typeface="+mj-lt"/>
        <a:buAutoNum type="alphaL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Tx/>
        <a:buFont typeface="+mj-lt"/>
        <a:buAutoNum type="romanUcPeriod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Tx/>
        <a:buFont typeface="+mj-lt"/>
        <a:buNone/>
        <a:defRPr sz="1500" b="0" kern="120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4157">
          <p15:clr>
            <a:srgbClr val="F26B43"/>
          </p15:clr>
        </p15:guide>
        <p15:guide id="7" pos="657">
          <p15:clr>
            <a:srgbClr val="F26B43"/>
          </p15:clr>
        </p15:guide>
        <p15:guide id="11" orient="horz" pos="158" userDrawn="1">
          <p15:clr>
            <a:srgbClr val="F26B43"/>
          </p15:clr>
        </p15:guide>
        <p15:guide id="12" orient="horz" pos="653" userDrawn="1">
          <p15:clr>
            <a:srgbClr val="F26B43"/>
          </p15:clr>
        </p15:guide>
        <p15:guide id="13" orient="horz" pos="3712" userDrawn="1">
          <p15:clr>
            <a:srgbClr val="F26B43"/>
          </p15:clr>
        </p15:guide>
        <p15:guide id="14" pos="7523">
          <p15:clr>
            <a:srgbClr val="F26B43"/>
          </p15:clr>
        </p15:guide>
        <p15:guide id="15" pos="7680" userDrawn="1">
          <p15:clr>
            <a:srgbClr val="F26B43"/>
          </p15:clr>
        </p15:guide>
        <p15:guide id="16" orient="horz" pos="11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44000" y="252000"/>
            <a:ext cx="10897175" cy="7749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EB40F4D9-FB50-1B6B-690A-ED6CA3E72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44000" y="1545561"/>
            <a:ext cx="129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35150" y="6372134"/>
            <a:ext cx="8584409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none" baseline="0">
                <a:solidFill>
                  <a:schemeClr val="accent6"/>
                </a:solidFill>
              </a:defRPr>
            </a:lvl1pPr>
          </a:lstStyle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26" name="Datumsplatzhalter 25">
            <a:extLst>
              <a:ext uri="{FF2B5EF4-FFF2-40B4-BE49-F238E27FC236}">
                <a16:creationId xmlns:a16="http://schemas.microsoft.com/office/drawing/2014/main" id="{712D78A5-D8CA-24D3-B5AD-B99A42901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15449" y="6372134"/>
            <a:ext cx="931695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de-DE" sz="800" cap="all" baseline="0" smtClean="0">
                <a:solidFill>
                  <a:schemeClr val="accent6"/>
                </a:solidFill>
              </a:defRPr>
            </a:lvl1pPr>
          </a:lstStyle>
          <a:p>
            <a:fld id="{6A3EE34E-E1A2-418F-BCE6-E8726305CD8B}" type="datetime1">
              <a:rPr lang="de-DE" smtClean="0"/>
              <a:t>04.07.2024</a:t>
            </a:fld>
            <a:endParaRPr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45175" y="6372134"/>
            <a:ext cx="396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6"/>
                </a:solidFill>
              </a:defRPr>
            </a:lvl1pPr>
          </a:lstStyle>
          <a:p>
            <a:fld id="{3A98EE3D-8CD1-4C3F-BD1C-C98C959646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1D81E7C-6893-10FB-8B32-CFE1D1FA1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999" y="1800000"/>
            <a:ext cx="10897173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22C669-D19F-FA59-162F-D6BD42D2B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50196" y="6287310"/>
            <a:ext cx="1293467" cy="3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9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de-DE" sz="2400" i="0" kern="1200" spc="-50" baseline="0" noProof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>
          <a:schemeClr val="tx2"/>
        </a:buClr>
        <a:buSzPct val="110000"/>
        <a:buFont typeface="Arial" panose="020B0604020202020204" pitchFamily="34" charset="0"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>
          <a:schemeClr val="tx2"/>
        </a:buClr>
        <a:buSzPct val="110000"/>
        <a:buFont typeface="Arial" panose="020B0604020202020204" pitchFamily="34" charset="0"/>
        <a:buChar char="•"/>
        <a:defRPr lang="de-DE" sz="1500" kern="120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>
          <a:schemeClr val="tx2"/>
        </a:buClr>
        <a:buSzPct val="110000"/>
        <a:buFont typeface="Arial" panose="020B0604020202020204" pitchFamily="34" charset="0"/>
        <a:buChar char="•"/>
        <a:defRPr lang="de-DE" sz="1200" kern="1200" noProof="0" dirty="0">
          <a:solidFill>
            <a:schemeClr val="tx1"/>
          </a:solidFill>
          <a:latin typeface="+mn-lt"/>
          <a:ea typeface="+mn-ea"/>
          <a:cs typeface="+mn-cs"/>
        </a:defRPr>
      </a:lvl3pPr>
      <a:lvl4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Tx/>
        <a:buSzPct val="100000"/>
        <a:buFont typeface="+mj-lt"/>
        <a:buAutoNum type="arabicPeriod"/>
        <a:defRPr lang="de-DE" sz="1500" b="0" kern="1200" noProof="0" dirty="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Tx/>
        <a:buSzPct val="100000"/>
        <a:buFont typeface="+mj-lt"/>
        <a:buAutoNum type="alphaLcPeriod"/>
        <a:defRPr lang="de-DE" sz="1200" b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Tx/>
        <a:buFont typeface="+mj-lt"/>
        <a:buAutoNum type="romanUcPeriod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Tx/>
        <a:buFont typeface="+mj-lt"/>
        <a:buNone/>
        <a:defRPr sz="1500" kern="1200">
          <a:solidFill>
            <a:schemeClr val="tx2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Tx/>
        <a:buFont typeface="+mj-lt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Tx/>
        <a:buFont typeface="+mj-lt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4157">
          <p15:clr>
            <a:srgbClr val="F26B43"/>
          </p15:clr>
        </p15:guide>
        <p15:guide id="7" pos="657">
          <p15:clr>
            <a:srgbClr val="F26B43"/>
          </p15:clr>
        </p15:guide>
        <p15:guide id="11" orient="horz" pos="158">
          <p15:clr>
            <a:srgbClr val="F26B43"/>
          </p15:clr>
        </p15:guide>
        <p15:guide id="12" orient="horz" pos="653">
          <p15:clr>
            <a:srgbClr val="F26B43"/>
          </p15:clr>
        </p15:guide>
        <p15:guide id="13" orient="horz" pos="3712">
          <p15:clr>
            <a:srgbClr val="F26B43"/>
          </p15:clr>
        </p15:guide>
        <p15:guide id="14" pos="7523">
          <p15:clr>
            <a:srgbClr val="F26B43"/>
          </p15:clr>
        </p15:guide>
        <p15:guide id="15" pos="7680">
          <p15:clr>
            <a:srgbClr val="F26B43"/>
          </p15:clr>
        </p15:guide>
        <p15:guide id="16" orient="horz" pos="11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294924FF-C5C6-7C78-31CD-818300185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Genommedizin. Chancen nutzen. Menschen helfen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Johannes Wolff</a:t>
            </a:r>
            <a:br>
              <a:rPr lang="de-DE" dirty="0"/>
            </a:br>
            <a:r>
              <a:rPr lang="de-DE" dirty="0"/>
              <a:t>Referatsleiter Krankenhausvergütung</a:t>
            </a:r>
            <a:br>
              <a:rPr lang="de-DE" dirty="0"/>
            </a:br>
            <a:r>
              <a:rPr lang="de-DE" dirty="0"/>
              <a:t>GKV-Spitzenverband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5027B76-F8F1-EC07-E963-6C42DEB29C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/>
              <a:t>Erfolgreiche Verhandlung</a:t>
            </a:r>
            <a:br>
              <a:rPr lang="de-DE" sz="3200" dirty="0"/>
            </a:br>
            <a:r>
              <a:rPr lang="de-DE" sz="3200" dirty="0"/>
              <a:t>Vertrag GKV-SV und VUD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57DF98-42DE-8C49-EB2D-1607D6BC3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1600" dirty="0"/>
              <a:t>3. </a:t>
            </a:r>
            <a:r>
              <a:rPr lang="de-DE" sz="1600" dirty="0" err="1"/>
              <a:t>genomDE</a:t>
            </a:r>
            <a:r>
              <a:rPr lang="de-DE" sz="1600" dirty="0"/>
              <a:t>-Symposium 04.07.2024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583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58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438878-0F36-6A89-6B42-8249DEC5D27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7569BF-B5C4-29DA-A1A2-7981224883A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E5C6BC-E026-F86D-1F9E-97365D48FA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FE88EA7-A9B4-E44E-137D-21A1B5873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Einordnung des Modellvorhabens nach § 64e SGB V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054A5B9-4FE7-CF9E-8521-2B448393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Modellvorhaben bringt neue Ansätze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B23D5C31-63AE-2EB9-56B1-48B597845698}"/>
              </a:ext>
            </a:extLst>
          </p:cNvPr>
          <p:cNvSpPr txBox="1">
            <a:spLocks/>
          </p:cNvSpPr>
          <p:nvPr/>
        </p:nvSpPr>
        <p:spPr>
          <a:xfrm>
            <a:off x="1119203" y="1512488"/>
            <a:ext cx="4411512" cy="45370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lang="de-DE" sz="15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110000"/>
              <a:buFont typeface="GKV Open" pitchFamily="2" charset="0"/>
              <a:buChar char="–"/>
              <a:defRPr lang="de-DE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120000"/>
              <a:buFont typeface="GKV Open" pitchFamily="2" charset="0"/>
              <a:buChar char="–"/>
              <a:defRPr lang="de-DE" sz="12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Tx/>
              <a:buSzPct val="100000"/>
              <a:buFont typeface="+mj-lt"/>
              <a:buAutoNum type="arabicPeriod"/>
              <a:defRPr lang="de-DE" sz="15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120000"/>
              <a:buFont typeface="GKV Open" pitchFamily="2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Tx/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Tx/>
              <a:buFont typeface="+mj-lt"/>
              <a:buAutoNum type="romanUcPeriod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Tx/>
              <a:buFont typeface="+mj-lt"/>
              <a:buNone/>
              <a:defRPr sz="15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/>
              <a:t>Selektivverträge</a:t>
            </a:r>
          </a:p>
          <a:p>
            <a:pPr marL="713300" lvl="1" indent="-230712"/>
            <a:r>
              <a:rPr lang="de-DE" dirty="0"/>
              <a:t>einzelne Krankenkassen</a:t>
            </a:r>
          </a:p>
          <a:p>
            <a:pPr marL="713300" lvl="1" indent="-230712"/>
            <a:r>
              <a:rPr lang="de-DE" dirty="0"/>
              <a:t>einzelne Erkrankungsbereiche</a:t>
            </a:r>
          </a:p>
          <a:p>
            <a:pPr marL="713300" lvl="1" indent="-230712"/>
            <a:r>
              <a:rPr lang="de-DE" dirty="0"/>
              <a:t>reine Versorgung</a:t>
            </a:r>
          </a:p>
          <a:p>
            <a:pPr marL="713300" lvl="1" indent="-230712"/>
            <a:endParaRPr lang="de-DE" dirty="0"/>
          </a:p>
          <a:p>
            <a:r>
              <a:rPr lang="de-DE" dirty="0"/>
              <a:t>Innovationsfonds</a:t>
            </a:r>
          </a:p>
          <a:p>
            <a:pPr marL="721766" lvl="1" indent="-239178"/>
            <a:r>
              <a:rPr lang="de-DE" dirty="0"/>
              <a:t>Versorgungs-</a:t>
            </a:r>
            <a:br>
              <a:rPr lang="de-DE" dirty="0"/>
            </a:br>
            <a:r>
              <a:rPr lang="de-DE" dirty="0" err="1"/>
              <a:t>forschung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744B2E8-F7B7-A186-D1A3-195051E0546A}"/>
              </a:ext>
            </a:extLst>
          </p:cNvPr>
          <p:cNvSpPr txBox="1">
            <a:spLocks/>
          </p:cNvSpPr>
          <p:nvPr/>
        </p:nvSpPr>
        <p:spPr>
          <a:xfrm>
            <a:off x="7931520" y="1836003"/>
            <a:ext cx="3936437" cy="4537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defRPr sz="1500" b="0"/>
            </a:lvl1pPr>
            <a:lvl2pPr marL="713300" lvl="1" indent="-230712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lang="de-DE" sz="1500" noProof="0" dirty="0"/>
            </a:lvl2pPr>
            <a:lvl3pPr marL="432000" indent="-216000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110000"/>
              <a:buFont typeface="GKV Open" pitchFamily="2" charset="0"/>
              <a:buChar char="–"/>
              <a:defRPr lang="de-DE" sz="1200" noProof="0" dirty="0"/>
            </a:lvl3pPr>
            <a:lvl4pPr marL="648000" indent="-216000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120000"/>
              <a:buFont typeface="GKV Open" pitchFamily="2" charset="0"/>
              <a:buChar char="–"/>
              <a:defRPr lang="de-DE" sz="1200" b="0" noProof="0" dirty="0"/>
            </a:lvl4pPr>
            <a:lvl5pPr marL="216000" indent="-216000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Tx/>
              <a:buSzPct val="100000"/>
              <a:buFont typeface="+mj-lt"/>
              <a:buAutoNum type="arabicPeriod"/>
              <a:defRPr lang="de-DE" sz="1500" b="0" noProof="0" dirty="0" smtClean="0"/>
            </a:lvl5pPr>
            <a:lvl6pPr marL="432000" indent="-216000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120000"/>
              <a:buFont typeface="GKV Open" pitchFamily="2" charset="0"/>
              <a:buChar char="•"/>
              <a:defRPr sz="1200" b="0"/>
            </a:lvl6pPr>
            <a:lvl7pPr marL="432000" indent="-216000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Tx/>
              <a:buFont typeface="+mj-lt"/>
              <a:buAutoNum type="alphaLcPeriod"/>
              <a:defRPr sz="1200"/>
            </a:lvl7pPr>
            <a:lvl8pPr marL="216000" indent="-216000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Tx/>
              <a:buFont typeface="+mj-lt"/>
              <a:buAutoNum type="romanUcPeriod"/>
              <a:defRPr sz="1500" b="0"/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ClrTx/>
              <a:buFont typeface="+mj-lt"/>
              <a:buNone/>
              <a:defRPr sz="1500" b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de-DE" dirty="0">
                <a:solidFill>
                  <a:schemeClr val="tx2"/>
                </a:solidFill>
              </a:rPr>
              <a:t>Internationale Projekte</a:t>
            </a:r>
          </a:p>
          <a:p>
            <a:pPr lvl="1"/>
            <a:r>
              <a:rPr lang="de-DE" dirty="0"/>
              <a:t>Forschungsschwerpunkt</a:t>
            </a:r>
          </a:p>
          <a:p>
            <a:pPr lvl="1"/>
            <a:r>
              <a:rPr lang="de-DE" dirty="0"/>
              <a:t>Versorgung „Nebenprodukt“</a:t>
            </a:r>
          </a:p>
          <a:p>
            <a:pPr lvl="1"/>
            <a:r>
              <a:rPr lang="de-DE" dirty="0"/>
              <a:t>einzelne Indikationen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D3179BF0-E200-4839-9EA3-1F991B33B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784644"/>
              </p:ext>
            </p:extLst>
          </p:nvPr>
        </p:nvGraphicFramePr>
        <p:xfrm>
          <a:off x="3283728" y="1836003"/>
          <a:ext cx="5624544" cy="4149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B8F7B545-2A63-3857-B7C2-6225B1787C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1989" y="3662459"/>
            <a:ext cx="1511300" cy="7874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259BBD8-BB72-1A98-F175-FC68DEA13C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5896" y="4628532"/>
            <a:ext cx="1438981" cy="89682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D70F5FD-A0FF-A57B-FAF2-AAA6DCACEC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5045" y="4179026"/>
            <a:ext cx="1164597" cy="87232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1CA70E-713B-31F9-500D-F0DD805EE0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5740" y="5182610"/>
            <a:ext cx="1293909" cy="68476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1F786D7-FDA9-ADFF-9BF4-B17964FA0E5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38" t="13580" r="68969" b="64483"/>
          <a:stretch/>
        </p:blipFill>
        <p:spPr>
          <a:xfrm>
            <a:off x="1119203" y="5076946"/>
            <a:ext cx="1658204" cy="71065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B341FD2-0532-4493-B18F-69B2ECEF4A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2223" y="3503895"/>
            <a:ext cx="1350261" cy="135026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DF587C1-196C-B34F-AD64-9618CB770C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56484" y="1849055"/>
            <a:ext cx="1011822" cy="101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4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4A720B-ACEA-1C92-BD3B-648EED50E5A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9D38C8-480A-B28F-F22F-4B1B8AC147F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A54F0A-46D0-C587-25F9-6E147C7A5F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252DD45-784A-C37B-8968-F69FD69A7F2B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de-DE" dirty="0"/>
              <a:t>Gesetzliche Frist für Vertragsschluss</a:t>
            </a:r>
            <a:br>
              <a:rPr lang="de-DE" dirty="0"/>
            </a:br>
            <a:r>
              <a:rPr lang="de-DE" dirty="0"/>
              <a:t>ursprünglich bis 01.01.2023</a:t>
            </a:r>
          </a:p>
          <a:p>
            <a:endParaRPr lang="de-DE" dirty="0"/>
          </a:p>
          <a:p>
            <a:r>
              <a:rPr lang="de-DE" dirty="0"/>
              <a:t>Verschiebung:</a:t>
            </a:r>
            <a:br>
              <a:rPr lang="de-DE" dirty="0"/>
            </a:br>
            <a:r>
              <a:rPr lang="de-DE" dirty="0"/>
              <a:t>durch GKV-</a:t>
            </a:r>
            <a:r>
              <a:rPr lang="de-DE" dirty="0" err="1"/>
              <a:t>FinStG</a:t>
            </a:r>
            <a:br>
              <a:rPr lang="de-DE" dirty="0"/>
            </a:br>
            <a:r>
              <a:rPr lang="de-DE" dirty="0"/>
              <a:t>auf 01.01.2024</a:t>
            </a:r>
            <a:br>
              <a:rPr lang="de-DE" dirty="0"/>
            </a:br>
            <a:r>
              <a:rPr lang="de-DE" dirty="0"/>
              <a:t>und durch GDNG</a:t>
            </a:r>
            <a:br>
              <a:rPr lang="de-DE" dirty="0"/>
            </a:br>
            <a:r>
              <a:rPr lang="de-DE" dirty="0"/>
              <a:t>auf 01.04.2024</a:t>
            </a:r>
          </a:p>
          <a:p>
            <a:endParaRPr lang="de-DE" dirty="0"/>
          </a:p>
          <a:p>
            <a:r>
              <a:rPr lang="de-DE" dirty="0"/>
              <a:t>Beginn:</a:t>
            </a:r>
            <a:br>
              <a:rPr lang="de-DE" dirty="0"/>
            </a:br>
            <a:r>
              <a:rPr lang="de-DE" dirty="0"/>
              <a:t>Im Laufe des Juli 2024</a:t>
            </a:r>
            <a:br>
              <a:rPr lang="de-DE" dirty="0"/>
            </a:br>
            <a:r>
              <a:rPr lang="de-DE" dirty="0"/>
              <a:t>(BR-Beschluss und</a:t>
            </a:r>
            <a:br>
              <a:rPr lang="de-DE" dirty="0"/>
            </a:br>
            <a:r>
              <a:rPr lang="de-DE" dirty="0"/>
              <a:t>BMG-Genehmigung</a:t>
            </a:r>
            <a:br>
              <a:rPr lang="de-DE" dirty="0"/>
            </a:br>
            <a:r>
              <a:rPr lang="de-DE" dirty="0"/>
              <a:t>notwendig)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9DA6CE8-DC15-4EBC-88DB-A051939927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Themen und Akteure im Modellvorhaben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58A1323-1BBD-EEA5-2C57-E85632D4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Umfassender Ansatz bringt Komplexität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BE94BF2-AFF8-3961-758E-8E011753A702}"/>
              </a:ext>
            </a:extLst>
          </p:cNvPr>
          <p:cNvGrpSpPr/>
          <p:nvPr/>
        </p:nvGrpSpPr>
        <p:grpSpPr>
          <a:xfrm>
            <a:off x="5885233" y="1806241"/>
            <a:ext cx="5192699" cy="4092800"/>
            <a:chOff x="2278139" y="516702"/>
            <a:chExt cx="5287874" cy="4371421"/>
          </a:xfrm>
        </p:grpSpPr>
        <p:sp>
          <p:nvSpPr>
            <p:cNvPr id="9" name="Freihandform 9">
              <a:extLst>
                <a:ext uri="{FF2B5EF4-FFF2-40B4-BE49-F238E27FC236}">
                  <a16:creationId xmlns:a16="http://schemas.microsoft.com/office/drawing/2014/main" id="{F908B83C-51FD-A36E-CADB-31ED64B10EE8}"/>
                </a:ext>
              </a:extLst>
            </p:cNvPr>
            <p:cNvSpPr/>
            <p:nvPr/>
          </p:nvSpPr>
          <p:spPr>
            <a:xfrm>
              <a:off x="4322769" y="3891197"/>
              <a:ext cx="1149705" cy="987056"/>
            </a:xfrm>
            <a:custGeom>
              <a:avLst/>
              <a:gdLst>
                <a:gd name="connsiteX0" fmla="*/ 0 w 1149705"/>
                <a:gd name="connsiteY0" fmla="*/ 493528 h 987056"/>
                <a:gd name="connsiteX1" fmla="*/ 246764 w 1149705"/>
                <a:gd name="connsiteY1" fmla="*/ 0 h 987056"/>
                <a:gd name="connsiteX2" fmla="*/ 902941 w 1149705"/>
                <a:gd name="connsiteY2" fmla="*/ 0 h 987056"/>
                <a:gd name="connsiteX3" fmla="*/ 1149705 w 1149705"/>
                <a:gd name="connsiteY3" fmla="*/ 493528 h 987056"/>
                <a:gd name="connsiteX4" fmla="*/ 902941 w 1149705"/>
                <a:gd name="connsiteY4" fmla="*/ 987056 h 987056"/>
                <a:gd name="connsiteX5" fmla="*/ 246764 w 1149705"/>
                <a:gd name="connsiteY5" fmla="*/ 987056 h 987056"/>
                <a:gd name="connsiteX6" fmla="*/ 0 w 1149705"/>
                <a:gd name="connsiteY6" fmla="*/ 493528 h 98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056">
                  <a:moveTo>
                    <a:pt x="0" y="493528"/>
                  </a:moveTo>
                  <a:lnTo>
                    <a:pt x="246764" y="0"/>
                  </a:lnTo>
                  <a:lnTo>
                    <a:pt x="902941" y="0"/>
                  </a:lnTo>
                  <a:lnTo>
                    <a:pt x="1149705" y="493528"/>
                  </a:lnTo>
                  <a:lnTo>
                    <a:pt x="902941" y="987056"/>
                  </a:lnTo>
                  <a:lnTo>
                    <a:pt x="246764" y="987056"/>
                  </a:lnTo>
                  <a:lnTo>
                    <a:pt x="0" y="49352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de-DE" sz="1200" dirty="0"/>
                <a:t>Kranken-kassen</a:t>
              </a:r>
            </a:p>
          </p:txBody>
        </p:sp>
        <p:sp>
          <p:nvSpPr>
            <p:cNvPr id="10" name="Sechseck 9">
              <a:extLst>
                <a:ext uri="{FF2B5EF4-FFF2-40B4-BE49-F238E27FC236}">
                  <a16:creationId xmlns:a16="http://schemas.microsoft.com/office/drawing/2014/main" id="{761DE5BC-C3E4-5E31-FB4B-0C9B90E32473}"/>
                </a:ext>
              </a:extLst>
            </p:cNvPr>
            <p:cNvSpPr/>
            <p:nvPr/>
          </p:nvSpPr>
          <p:spPr>
            <a:xfrm>
              <a:off x="3298554" y="2207061"/>
              <a:ext cx="1149705" cy="9870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de-DE" sz="1200" dirty="0"/>
                <a:t>GKV-Spitzen-verband</a:t>
              </a:r>
            </a:p>
          </p:txBody>
        </p:sp>
        <p:sp>
          <p:nvSpPr>
            <p:cNvPr id="11" name="Freihandform 13">
              <a:extLst>
                <a:ext uri="{FF2B5EF4-FFF2-40B4-BE49-F238E27FC236}">
                  <a16:creationId xmlns:a16="http://schemas.microsoft.com/office/drawing/2014/main" id="{3561F59C-020B-BED2-D0C6-E5F0576B10E3}"/>
                </a:ext>
              </a:extLst>
            </p:cNvPr>
            <p:cNvSpPr/>
            <p:nvPr/>
          </p:nvSpPr>
          <p:spPr>
            <a:xfrm>
              <a:off x="4322769" y="2768616"/>
              <a:ext cx="1149705" cy="987056"/>
            </a:xfrm>
            <a:custGeom>
              <a:avLst/>
              <a:gdLst>
                <a:gd name="connsiteX0" fmla="*/ 0 w 1149705"/>
                <a:gd name="connsiteY0" fmla="*/ 493528 h 987056"/>
                <a:gd name="connsiteX1" fmla="*/ 246764 w 1149705"/>
                <a:gd name="connsiteY1" fmla="*/ 0 h 987056"/>
                <a:gd name="connsiteX2" fmla="*/ 902941 w 1149705"/>
                <a:gd name="connsiteY2" fmla="*/ 0 h 987056"/>
                <a:gd name="connsiteX3" fmla="*/ 1149705 w 1149705"/>
                <a:gd name="connsiteY3" fmla="*/ 493528 h 987056"/>
                <a:gd name="connsiteX4" fmla="*/ 902941 w 1149705"/>
                <a:gd name="connsiteY4" fmla="*/ 987056 h 987056"/>
                <a:gd name="connsiteX5" fmla="*/ 246764 w 1149705"/>
                <a:gd name="connsiteY5" fmla="*/ 987056 h 987056"/>
                <a:gd name="connsiteX6" fmla="*/ 0 w 1149705"/>
                <a:gd name="connsiteY6" fmla="*/ 493528 h 98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056">
                  <a:moveTo>
                    <a:pt x="0" y="493528"/>
                  </a:moveTo>
                  <a:lnTo>
                    <a:pt x="246764" y="0"/>
                  </a:lnTo>
                  <a:lnTo>
                    <a:pt x="902941" y="0"/>
                  </a:lnTo>
                  <a:lnTo>
                    <a:pt x="1149705" y="493528"/>
                  </a:lnTo>
                  <a:lnTo>
                    <a:pt x="902941" y="987056"/>
                  </a:lnTo>
                  <a:lnTo>
                    <a:pt x="246764" y="987056"/>
                  </a:lnTo>
                  <a:lnTo>
                    <a:pt x="0" y="49352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de-DE" sz="1200" dirty="0"/>
                <a:t>Leistungs-</a:t>
              </a:r>
              <a:r>
                <a:rPr lang="de-DE" sz="1200" dirty="0" err="1"/>
                <a:t>erbringer</a:t>
              </a:r>
              <a:endParaRPr lang="de-DE" sz="1200" dirty="0"/>
            </a:p>
          </p:txBody>
        </p:sp>
        <p:sp>
          <p:nvSpPr>
            <p:cNvPr id="12" name="Sechseck 11">
              <a:extLst>
                <a:ext uri="{FF2B5EF4-FFF2-40B4-BE49-F238E27FC236}">
                  <a16:creationId xmlns:a16="http://schemas.microsoft.com/office/drawing/2014/main" id="{50C32014-BDD1-DF25-A469-9E498A504F1D}"/>
                </a:ext>
              </a:extLst>
            </p:cNvPr>
            <p:cNvSpPr/>
            <p:nvPr/>
          </p:nvSpPr>
          <p:spPr>
            <a:xfrm>
              <a:off x="6416308" y="1635642"/>
              <a:ext cx="1149705" cy="9870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de-DE" sz="1200" dirty="0"/>
                <a:t>BfArM/ RKI</a:t>
              </a:r>
            </a:p>
          </p:txBody>
        </p:sp>
        <p:sp>
          <p:nvSpPr>
            <p:cNvPr id="13" name="Sechseck 12">
              <a:extLst>
                <a:ext uri="{FF2B5EF4-FFF2-40B4-BE49-F238E27FC236}">
                  <a16:creationId xmlns:a16="http://schemas.microsoft.com/office/drawing/2014/main" id="{3788CB65-87E0-E136-4A96-001174DBD4E2}"/>
                </a:ext>
              </a:extLst>
            </p:cNvPr>
            <p:cNvSpPr/>
            <p:nvPr/>
          </p:nvSpPr>
          <p:spPr>
            <a:xfrm>
              <a:off x="6416308" y="516702"/>
              <a:ext cx="1149705" cy="9870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de-DE" sz="1200" dirty="0"/>
                <a:t>genomDE</a:t>
              </a:r>
            </a:p>
          </p:txBody>
        </p:sp>
        <p:sp>
          <p:nvSpPr>
            <p:cNvPr id="14" name="Sechseck 13">
              <a:extLst>
                <a:ext uri="{FF2B5EF4-FFF2-40B4-BE49-F238E27FC236}">
                  <a16:creationId xmlns:a16="http://schemas.microsoft.com/office/drawing/2014/main" id="{F33584BB-AB18-FCD2-702B-63016D7AA8AB}"/>
                </a:ext>
              </a:extLst>
            </p:cNvPr>
            <p:cNvSpPr/>
            <p:nvPr/>
          </p:nvSpPr>
          <p:spPr>
            <a:xfrm>
              <a:off x="5352417" y="1083424"/>
              <a:ext cx="1149705" cy="9870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de-DE" sz="1200" dirty="0"/>
                <a:t>BMG</a:t>
              </a:r>
            </a:p>
          </p:txBody>
        </p:sp>
        <p:sp>
          <p:nvSpPr>
            <p:cNvPr id="15" name="Sechseck 14">
              <a:extLst>
                <a:ext uri="{FF2B5EF4-FFF2-40B4-BE49-F238E27FC236}">
                  <a16:creationId xmlns:a16="http://schemas.microsoft.com/office/drawing/2014/main" id="{4BD69ADF-7139-91A9-E8F7-B31F4EB903C0}"/>
                </a:ext>
              </a:extLst>
            </p:cNvPr>
            <p:cNvSpPr/>
            <p:nvPr/>
          </p:nvSpPr>
          <p:spPr>
            <a:xfrm>
              <a:off x="6416308" y="2755886"/>
              <a:ext cx="1149705" cy="9870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de-DE" sz="1200" dirty="0"/>
                <a:t>BfDI</a:t>
              </a:r>
            </a:p>
          </p:txBody>
        </p:sp>
        <p:sp>
          <p:nvSpPr>
            <p:cNvPr id="16" name="Freihandform 18">
              <a:extLst>
                <a:ext uri="{FF2B5EF4-FFF2-40B4-BE49-F238E27FC236}">
                  <a16:creationId xmlns:a16="http://schemas.microsoft.com/office/drawing/2014/main" id="{0E2D1D5E-6159-0326-A784-BCF063A5B8A5}"/>
                </a:ext>
              </a:extLst>
            </p:cNvPr>
            <p:cNvSpPr/>
            <p:nvPr/>
          </p:nvSpPr>
          <p:spPr>
            <a:xfrm>
              <a:off x="3298554" y="3329642"/>
              <a:ext cx="1149705" cy="987056"/>
            </a:xfrm>
            <a:custGeom>
              <a:avLst/>
              <a:gdLst>
                <a:gd name="connsiteX0" fmla="*/ 0 w 1149705"/>
                <a:gd name="connsiteY0" fmla="*/ 493528 h 987056"/>
                <a:gd name="connsiteX1" fmla="*/ 246764 w 1149705"/>
                <a:gd name="connsiteY1" fmla="*/ 0 h 987056"/>
                <a:gd name="connsiteX2" fmla="*/ 902941 w 1149705"/>
                <a:gd name="connsiteY2" fmla="*/ 0 h 987056"/>
                <a:gd name="connsiteX3" fmla="*/ 1149705 w 1149705"/>
                <a:gd name="connsiteY3" fmla="*/ 493528 h 987056"/>
                <a:gd name="connsiteX4" fmla="*/ 902941 w 1149705"/>
                <a:gd name="connsiteY4" fmla="*/ 987056 h 987056"/>
                <a:gd name="connsiteX5" fmla="*/ 246764 w 1149705"/>
                <a:gd name="connsiteY5" fmla="*/ 987056 h 987056"/>
                <a:gd name="connsiteX6" fmla="*/ 0 w 1149705"/>
                <a:gd name="connsiteY6" fmla="*/ 493528 h 98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056">
                  <a:moveTo>
                    <a:pt x="0" y="493528"/>
                  </a:moveTo>
                  <a:lnTo>
                    <a:pt x="246764" y="0"/>
                  </a:lnTo>
                  <a:lnTo>
                    <a:pt x="902941" y="0"/>
                  </a:lnTo>
                  <a:lnTo>
                    <a:pt x="1149705" y="493528"/>
                  </a:lnTo>
                  <a:lnTo>
                    <a:pt x="902941" y="987056"/>
                  </a:lnTo>
                  <a:lnTo>
                    <a:pt x="246764" y="987056"/>
                  </a:lnTo>
                  <a:lnTo>
                    <a:pt x="0" y="49352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17" tIns="213991" rIns="237417" bIns="213991" numCol="1" spcCol="1270" anchor="ctr" anchorCtr="0">
              <a:noAutofit/>
            </a:bodyPr>
            <a:lstStyle/>
            <a:p>
              <a:pPr algn="ctr" defTabSz="3555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/>
                <a:t>64e-Vertrag</a:t>
              </a:r>
            </a:p>
          </p:txBody>
        </p:sp>
        <p:sp>
          <p:nvSpPr>
            <p:cNvPr id="17" name="Freihandform 20">
              <a:extLst>
                <a:ext uri="{FF2B5EF4-FFF2-40B4-BE49-F238E27FC236}">
                  <a16:creationId xmlns:a16="http://schemas.microsoft.com/office/drawing/2014/main" id="{8E190DB1-634A-55A4-98B8-2B6BB6EDE680}"/>
                </a:ext>
              </a:extLst>
            </p:cNvPr>
            <p:cNvSpPr/>
            <p:nvPr/>
          </p:nvSpPr>
          <p:spPr>
            <a:xfrm>
              <a:off x="5352417" y="2208148"/>
              <a:ext cx="1149705" cy="987056"/>
            </a:xfrm>
            <a:custGeom>
              <a:avLst/>
              <a:gdLst>
                <a:gd name="connsiteX0" fmla="*/ 0 w 1149705"/>
                <a:gd name="connsiteY0" fmla="*/ 493528 h 987056"/>
                <a:gd name="connsiteX1" fmla="*/ 246764 w 1149705"/>
                <a:gd name="connsiteY1" fmla="*/ 0 h 987056"/>
                <a:gd name="connsiteX2" fmla="*/ 902941 w 1149705"/>
                <a:gd name="connsiteY2" fmla="*/ 0 h 987056"/>
                <a:gd name="connsiteX3" fmla="*/ 1149705 w 1149705"/>
                <a:gd name="connsiteY3" fmla="*/ 493528 h 987056"/>
                <a:gd name="connsiteX4" fmla="*/ 902941 w 1149705"/>
                <a:gd name="connsiteY4" fmla="*/ 987056 h 987056"/>
                <a:gd name="connsiteX5" fmla="*/ 246764 w 1149705"/>
                <a:gd name="connsiteY5" fmla="*/ 987056 h 987056"/>
                <a:gd name="connsiteX6" fmla="*/ 0 w 1149705"/>
                <a:gd name="connsiteY6" fmla="*/ 493528 h 98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056">
                  <a:moveTo>
                    <a:pt x="0" y="493528"/>
                  </a:moveTo>
                  <a:lnTo>
                    <a:pt x="246764" y="0"/>
                  </a:lnTo>
                  <a:lnTo>
                    <a:pt x="902941" y="0"/>
                  </a:lnTo>
                  <a:lnTo>
                    <a:pt x="1149705" y="493528"/>
                  </a:lnTo>
                  <a:lnTo>
                    <a:pt x="902941" y="987056"/>
                  </a:lnTo>
                  <a:lnTo>
                    <a:pt x="246764" y="987056"/>
                  </a:lnTo>
                  <a:lnTo>
                    <a:pt x="0" y="49352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17" tIns="213991" rIns="237417" bIns="213991" numCol="1" spcCol="1270" anchor="ctr" anchorCtr="0">
              <a:noAutofit/>
            </a:bodyPr>
            <a:lstStyle/>
            <a:p>
              <a:pPr algn="ctr" defTabSz="3555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/>
                <a:t>Daten-</a:t>
              </a:r>
              <a:r>
                <a:rPr lang="de-DE" sz="1200" dirty="0" err="1"/>
                <a:t>infra</a:t>
              </a:r>
              <a:r>
                <a:rPr lang="de-DE" sz="1200" dirty="0"/>
                <a:t>-struktur</a:t>
              </a:r>
            </a:p>
          </p:txBody>
        </p:sp>
        <p:sp>
          <p:nvSpPr>
            <p:cNvPr id="18" name="Freihandform 21">
              <a:extLst>
                <a:ext uri="{FF2B5EF4-FFF2-40B4-BE49-F238E27FC236}">
                  <a16:creationId xmlns:a16="http://schemas.microsoft.com/office/drawing/2014/main" id="{43AD4010-FA8A-A11C-A44E-E718D673D9D0}"/>
                </a:ext>
              </a:extLst>
            </p:cNvPr>
            <p:cNvSpPr/>
            <p:nvPr/>
          </p:nvSpPr>
          <p:spPr>
            <a:xfrm>
              <a:off x="4322769" y="1639984"/>
              <a:ext cx="1149705" cy="987056"/>
            </a:xfrm>
            <a:custGeom>
              <a:avLst/>
              <a:gdLst>
                <a:gd name="connsiteX0" fmla="*/ 0 w 1149705"/>
                <a:gd name="connsiteY0" fmla="*/ 493528 h 987056"/>
                <a:gd name="connsiteX1" fmla="*/ 246764 w 1149705"/>
                <a:gd name="connsiteY1" fmla="*/ 0 h 987056"/>
                <a:gd name="connsiteX2" fmla="*/ 902941 w 1149705"/>
                <a:gd name="connsiteY2" fmla="*/ 0 h 987056"/>
                <a:gd name="connsiteX3" fmla="*/ 1149705 w 1149705"/>
                <a:gd name="connsiteY3" fmla="*/ 493528 h 987056"/>
                <a:gd name="connsiteX4" fmla="*/ 902941 w 1149705"/>
                <a:gd name="connsiteY4" fmla="*/ 987056 h 987056"/>
                <a:gd name="connsiteX5" fmla="*/ 246764 w 1149705"/>
                <a:gd name="connsiteY5" fmla="*/ 987056 h 987056"/>
                <a:gd name="connsiteX6" fmla="*/ 0 w 1149705"/>
                <a:gd name="connsiteY6" fmla="*/ 493528 h 98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056">
                  <a:moveTo>
                    <a:pt x="0" y="493528"/>
                  </a:moveTo>
                  <a:lnTo>
                    <a:pt x="246764" y="0"/>
                  </a:lnTo>
                  <a:lnTo>
                    <a:pt x="902941" y="0"/>
                  </a:lnTo>
                  <a:lnTo>
                    <a:pt x="1149705" y="493528"/>
                  </a:lnTo>
                  <a:lnTo>
                    <a:pt x="902941" y="987056"/>
                  </a:lnTo>
                  <a:lnTo>
                    <a:pt x="246764" y="987056"/>
                  </a:lnTo>
                  <a:lnTo>
                    <a:pt x="0" y="49352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5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/>
                <a:t>§ 64e und</a:t>
              </a:r>
            </a:p>
            <a:p>
              <a:pPr algn="ctr" defTabSz="3555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/>
                <a:t>Verordnung</a:t>
              </a:r>
            </a:p>
          </p:txBody>
        </p:sp>
        <p:sp>
          <p:nvSpPr>
            <p:cNvPr id="19" name="Sechseck 18">
              <a:extLst>
                <a:ext uri="{FF2B5EF4-FFF2-40B4-BE49-F238E27FC236}">
                  <a16:creationId xmlns:a16="http://schemas.microsoft.com/office/drawing/2014/main" id="{CA284A80-E33C-408E-4D40-BDACEFD9D09C}"/>
                </a:ext>
              </a:extLst>
            </p:cNvPr>
            <p:cNvSpPr/>
            <p:nvPr/>
          </p:nvSpPr>
          <p:spPr>
            <a:xfrm>
              <a:off x="2278139" y="2778486"/>
              <a:ext cx="1149705" cy="9870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5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/>
                <a:t>Evaluation</a:t>
              </a:r>
            </a:p>
          </p:txBody>
        </p:sp>
        <p:sp>
          <p:nvSpPr>
            <p:cNvPr id="20" name="Sechseck 19">
              <a:extLst>
                <a:ext uri="{FF2B5EF4-FFF2-40B4-BE49-F238E27FC236}">
                  <a16:creationId xmlns:a16="http://schemas.microsoft.com/office/drawing/2014/main" id="{EB125801-FA21-639A-AD61-3DE6A1EA7FDA}"/>
                </a:ext>
              </a:extLst>
            </p:cNvPr>
            <p:cNvSpPr/>
            <p:nvPr/>
          </p:nvSpPr>
          <p:spPr>
            <a:xfrm>
              <a:off x="2279985" y="3901067"/>
              <a:ext cx="1149705" cy="9870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/>
            <a:lstStyle/>
            <a:p>
              <a:pPr algn="ctr"/>
              <a:r>
                <a:rPr lang="de-DE" sz="1200" dirty="0"/>
                <a:t>Patienten-vertretung</a:t>
              </a:r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B784B95E-E485-969A-7435-9D511CBB1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656" y="2189760"/>
            <a:ext cx="2775896" cy="27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7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FCB44-5834-E7B4-B70F-B386615231A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D8DFAD-9C1D-D83C-4401-04691FF9B50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7305B6-CCFB-0FAF-62C1-A25F2FB4497D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marL="373062" indent="-285750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Auswahl/Abrechnungsausschluss</a:t>
            </a:r>
            <a:b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 Leistungserbringer durch GKV </a:t>
            </a:r>
          </a:p>
          <a:p>
            <a:pPr marL="373062" indent="-285750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GKV als Innovator: Innovationssprung auf WGS</a:t>
            </a:r>
          </a:p>
          <a:p>
            <a:pPr marL="373062" indent="-285750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Direkte Verhandlungen mit den Universitätskliniken</a:t>
            </a:r>
          </a:p>
          <a:p>
            <a:pPr marL="373062" indent="-285750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durch GKV</a:t>
            </a:r>
          </a:p>
          <a:p>
            <a:pPr marL="373062" indent="-285750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B71C1FA-3A19-0764-39F5-E803301C4F6F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61950" lvl="0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Genommedizin mit enormem Potenzial</a:t>
            </a:r>
          </a:p>
          <a:p>
            <a:pPr marL="361950" lvl="0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Schließung von Versorgungslücken</a:t>
            </a:r>
          </a:p>
          <a:p>
            <a:pPr marL="361950" lvl="0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Qualitätsgesicherte Versorgung</a:t>
            </a:r>
          </a:p>
          <a:p>
            <a:pPr marL="361950" lvl="0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Evidenztest vor Übernahme in Regelversorgung</a:t>
            </a:r>
          </a:p>
          <a:p>
            <a:pPr marL="361950" lvl="0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de-DE" sz="15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Anschluss an EU-Entwicklung</a:t>
            </a:r>
          </a:p>
          <a:p>
            <a:pPr marL="361950" lvl="0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de-DE" sz="1500" b="1" kern="1200" dirty="0"/>
          </a:p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500" b="0" kern="1200" dirty="0"/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F055C40-21BE-5A18-E0ED-85035749FE9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Vorteile für Versorgung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3A00DD-8E50-1C66-1C89-7E444D6BF4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sz="15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Vorteile für GKV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0D47330-08D7-20BF-D198-3B2A7D817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Seltene Chance zur Gestaltung von Versorgung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232DE0D-7546-224E-72E8-3AE5603B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GKV kann Modellvorhaben gestalten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EBC21BB-EC14-E627-4EC5-0498546E623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1D81ECE-003D-A8C7-D977-1BA1FC78DE8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0F74B1E-A6AA-5D2E-2083-4BF2F4A25C35}"/>
              </a:ext>
            </a:extLst>
          </p:cNvPr>
          <p:cNvSpPr txBox="1"/>
          <p:nvPr/>
        </p:nvSpPr>
        <p:spPr>
          <a:xfrm>
            <a:off x="4189378" y="4275456"/>
            <a:ext cx="3813243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600" dirty="0"/>
              <a:t>Versorgung gestalten!</a:t>
            </a:r>
          </a:p>
        </p:txBody>
      </p:sp>
    </p:spTree>
    <p:extLst>
      <p:ext uri="{BB962C8B-B14F-4D97-AF65-F5344CB8AC3E}">
        <p14:creationId xmlns:p14="http://schemas.microsoft.com/office/powerpoint/2010/main" val="248781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FBDFB6C-E829-A8A3-7F32-3D490C61A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203" y="1692354"/>
            <a:ext cx="1238631" cy="1238631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2678DD5-0171-08DB-0EE2-F8A6682B08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D9F510-8881-B238-936E-4375E80ECC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9BC60A-9E25-09B9-5C32-3704884B97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7E53E43-38D8-3693-BE1D-058941EC1BC2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de-DE" sz="1400" dirty="0"/>
              <a:t>Begrenzung der Teilnehmer:</a:t>
            </a:r>
          </a:p>
          <a:p>
            <a:pPr lvl="1"/>
            <a:r>
              <a:rPr lang="de-DE" sz="1400" dirty="0"/>
              <a:t>auf Krankenhäuser - ohne ambulante Labore (Gesetz),</a:t>
            </a:r>
          </a:p>
          <a:p>
            <a:pPr lvl="1"/>
            <a:r>
              <a:rPr lang="de-DE" sz="1400" dirty="0"/>
              <a:t>auf G-BA-Zentren der Bereiche Onkologie und Seltene Erkrankungen (Gesetz),</a:t>
            </a:r>
          </a:p>
          <a:p>
            <a:pPr lvl="1"/>
            <a:r>
              <a:rPr lang="de-DE" sz="1400" dirty="0"/>
              <a:t>auf die Universitätskliniken (Teilnehmerkriterien des GKV-Spitzenverbandes)</a:t>
            </a:r>
            <a:br>
              <a:rPr lang="de-DE" sz="1400" dirty="0"/>
            </a:br>
            <a:endParaRPr lang="de-DE" sz="1400" dirty="0"/>
          </a:p>
          <a:p>
            <a:r>
              <a:rPr lang="de-DE" sz="1400" dirty="0"/>
              <a:t>Ausgabenobergrenze je Standort:</a:t>
            </a:r>
          </a:p>
          <a:p>
            <a:pPr lvl="1"/>
            <a:r>
              <a:rPr lang="de-DE" sz="1400" dirty="0"/>
              <a:t>Ausgabenobergrenze über die gesamte Laufzeit für alle Krankenhäuser</a:t>
            </a:r>
          </a:p>
          <a:p>
            <a:pPr lvl="1"/>
            <a:r>
              <a:rPr lang="de-DE" sz="1400" dirty="0"/>
              <a:t>700 Mio. Euro über die 5,5-jährige Laufzeit</a:t>
            </a:r>
            <a:br>
              <a:rPr lang="de-DE" sz="1400" dirty="0"/>
            </a:br>
            <a:endParaRPr lang="de-DE" sz="1400" dirty="0"/>
          </a:p>
          <a:p>
            <a:r>
              <a:rPr lang="de-DE" sz="1400" dirty="0"/>
              <a:t>Anteile der Sequenzierungsarten jährlich definiert:</a:t>
            </a:r>
          </a:p>
          <a:p>
            <a:pPr lvl="1"/>
            <a:r>
              <a:rPr lang="de-DE" sz="1400" dirty="0"/>
              <a:t>Begrenzung der „einfacheren“ Sequenzierungsart „Panel“</a:t>
            </a:r>
          </a:p>
          <a:p>
            <a:pPr lvl="1"/>
            <a:r>
              <a:rPr lang="de-DE" sz="1400" dirty="0"/>
              <a:t>Entwicklung über die Laufzeit in Richtung WGS</a:t>
            </a:r>
            <a:br>
              <a:rPr lang="de-DE" sz="1400" dirty="0"/>
            </a:br>
            <a:endParaRPr lang="de-DE" sz="1400" dirty="0"/>
          </a:p>
          <a:p>
            <a:r>
              <a:rPr lang="de-DE" sz="1400" dirty="0"/>
              <a:t>Regularien zu „Off-Label-Use“ und Abrechnungsprüfung unverändert</a:t>
            </a:r>
          </a:p>
          <a:p>
            <a:endParaRPr lang="de-DE" sz="14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B7B6FA1-9D98-0DBA-6A27-8B1D796A47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Vorteil Krankenkassenseite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F1A32FC-704B-7FA0-3126-1D935C0F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Verhandlungsergebnis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E20B5AE-1B65-5C18-264F-59995F7BD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677" y="1365579"/>
            <a:ext cx="882485" cy="88248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49A79F3-70A8-EFD0-45BC-4EF745975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056" y="2895655"/>
            <a:ext cx="1584923" cy="158492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CA9A48F-A1AB-B777-4D9D-4FA1A42C8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943" y="4366990"/>
            <a:ext cx="1209243" cy="120924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B1A130F-0887-CF80-188B-C0A8D218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919" y="2895655"/>
            <a:ext cx="882485" cy="88248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1BCCB17-B4D3-40BA-5E5F-676D499D8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869" y="4104548"/>
            <a:ext cx="882485" cy="8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6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2678DD5-0171-08DB-0EE2-F8A6682B08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D9F510-8881-B238-936E-4375E80ECC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9BC60A-9E25-09B9-5C32-3704884B97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7E53E43-38D8-3693-BE1D-058941EC1BC2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de-DE" sz="1400" dirty="0"/>
              <a:t>Ausgabenobergrenze im dreistelligen Millionenbereich:</a:t>
            </a:r>
          </a:p>
          <a:p>
            <a:pPr lvl="1"/>
            <a:r>
              <a:rPr lang="de-DE" sz="1400" dirty="0"/>
              <a:t>Gesetzesbegründung im zweistelligen Millionenbereich</a:t>
            </a:r>
          </a:p>
          <a:p>
            <a:pPr lvl="1"/>
            <a:r>
              <a:rPr lang="de-DE" sz="1400" dirty="0"/>
              <a:t>ungezielte Sequenzierung verschlechtert Aussichten</a:t>
            </a:r>
            <a:br>
              <a:rPr lang="de-DE" sz="1400" dirty="0"/>
            </a:br>
            <a:endParaRPr lang="de-DE" sz="1400" dirty="0"/>
          </a:p>
          <a:p>
            <a:r>
              <a:rPr lang="de-DE" sz="1400" dirty="0"/>
              <a:t>Keine Indikationslisten:</a:t>
            </a:r>
          </a:p>
          <a:p>
            <a:pPr lvl="1"/>
            <a:r>
              <a:rPr lang="de-DE" sz="1400" dirty="0"/>
              <a:t>noch keine definierten Indikationen mit nachweisbarem Patientennutzen</a:t>
            </a:r>
            <a:br>
              <a:rPr lang="de-DE" sz="1400" dirty="0"/>
            </a:br>
            <a:r>
              <a:rPr lang="de-DE" sz="1400" dirty="0"/>
              <a:t>für die Ganzgenomsequenzierung (in der Onkologie)</a:t>
            </a:r>
            <a:br>
              <a:rPr lang="de-DE" sz="1400" dirty="0"/>
            </a:br>
            <a:r>
              <a:rPr lang="de-DE" sz="1400" dirty="0"/>
              <a:t>Im Bereich der seltenen Erkrankungen: Diagnose</a:t>
            </a:r>
          </a:p>
          <a:p>
            <a:pPr lvl="1"/>
            <a:r>
              <a:rPr lang="de-DE" sz="1400" b="1" dirty="0"/>
              <a:t>Beweislast auf Seiten der Universitätskliniken</a:t>
            </a:r>
            <a:br>
              <a:rPr lang="de-DE" sz="1400" b="1" dirty="0"/>
            </a:br>
            <a:r>
              <a:rPr lang="de-DE" sz="1400" b="1" dirty="0"/>
              <a:t>(Vorschlag zur Übernahme in die Regelversorgung)</a:t>
            </a:r>
            <a:br>
              <a:rPr lang="de-DE" sz="1400" dirty="0"/>
            </a:br>
            <a:endParaRPr lang="de-DE" sz="1400" dirty="0"/>
          </a:p>
          <a:p>
            <a:endParaRPr lang="de-DE" sz="14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B7B6FA1-9D98-0DBA-6A27-8B1D796A47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Vorteil Universitätskliniken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F1A32FC-704B-7FA0-3126-1D935C0F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Verhandlungsergebnis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7168D69-E47F-5C55-3610-0721B576D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780" y="2559216"/>
            <a:ext cx="882485" cy="8824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8012230-EC78-BFAE-A5AB-5E1D1231A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757" y="1385035"/>
            <a:ext cx="882485" cy="88248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D7CE143-CFFA-2387-04D7-686C40E5F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056" y="1504553"/>
            <a:ext cx="1584923" cy="158492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4B6A670-13F7-AA7B-FA63-7C6665A17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394" y="3157842"/>
            <a:ext cx="1384245" cy="138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2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2678DD5-0171-08DB-0EE2-F8A6682B08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D9F510-8881-B238-936E-4375E80ECC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9BC60A-9E25-09B9-5C32-3704884B97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7E53E43-38D8-3693-BE1D-058941EC1BC2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de-DE" dirty="0"/>
              <a:t>Begleitung des Modellvorhabens im Hinblick auf die</a:t>
            </a:r>
            <a:r>
              <a:rPr lang="de-DE" dirty="0">
                <a:solidFill>
                  <a:schemeClr val="tx2"/>
                </a:solidFill>
              </a:rPr>
              <a:t> Zielerreichung </a:t>
            </a:r>
            <a:r>
              <a:rPr lang="de-DE" dirty="0"/>
              <a:t>nach wissenschaftlichen Standards (§ 65 SGB V)</a:t>
            </a:r>
          </a:p>
          <a:p>
            <a:r>
              <a:rPr lang="de-DE" dirty="0"/>
              <a:t>GKV-Spitzenverband an BMG: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jährliche Zwischenberichte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Abschlussbericht mit </a:t>
            </a:r>
            <a:r>
              <a:rPr lang="de-DE" dirty="0">
                <a:solidFill>
                  <a:schemeClr val="tx2"/>
                </a:solidFill>
              </a:rPr>
              <a:t>Vorschlag </a:t>
            </a:r>
            <a:r>
              <a:rPr lang="de-DE" dirty="0"/>
              <a:t>zur Übernahme in die Regelversorgung (§ 64e SGB V)</a:t>
            </a:r>
            <a:br>
              <a:rPr lang="de-DE" dirty="0"/>
            </a:br>
            <a:endParaRPr lang="de-DE" dirty="0"/>
          </a:p>
          <a:p>
            <a:r>
              <a:rPr lang="de-DE" dirty="0">
                <a:solidFill>
                  <a:srgbClr val="C00000"/>
                </a:solidFill>
              </a:rPr>
              <a:t>Fokus der Evaluation: Nachweis des patientenrelevanten Nutzens</a:t>
            </a:r>
          </a:p>
          <a:p>
            <a:pPr lvl="1"/>
            <a:r>
              <a:rPr lang="de-DE" b="1" dirty="0"/>
              <a:t>Seltene Erkrankungen:</a:t>
            </a:r>
            <a:br>
              <a:rPr lang="de-DE" b="1" dirty="0"/>
            </a:br>
            <a:r>
              <a:rPr lang="de-DE" dirty="0"/>
              <a:t>Häufigkeit von gestellten Diagnosen,</a:t>
            </a:r>
            <a:br>
              <a:rPr lang="de-DE" dirty="0"/>
            </a:br>
            <a:r>
              <a:rPr lang="de-DE" dirty="0"/>
              <a:t>Ausmaß vermeidbarer Diagnostik und Therapie, gesundheitsbezogene Lebensqualität</a:t>
            </a:r>
          </a:p>
          <a:p>
            <a:pPr lvl="1"/>
            <a:r>
              <a:rPr lang="de-DE" b="1" dirty="0"/>
              <a:t>Onkologische Erkrankungen:</a:t>
            </a:r>
            <a:br>
              <a:rPr lang="de-DE" b="1" dirty="0"/>
            </a:br>
            <a:r>
              <a:rPr lang="de-DE" dirty="0"/>
              <a:t>Häufigkeit therapeutischer Konsequenzen,</a:t>
            </a:r>
            <a:br>
              <a:rPr lang="de-DE" dirty="0"/>
            </a:br>
            <a:r>
              <a:rPr lang="de-DE" dirty="0"/>
              <a:t>Gesamtüberleben, progressionsfreies Überleben, Therapieansprechen, gesundheitliche Beeinträchtigungen</a:t>
            </a:r>
          </a:p>
          <a:p>
            <a:pPr marL="0" lvl="1" indent="0">
              <a:buNone/>
            </a:pPr>
            <a:r>
              <a:rPr lang="de-DE" dirty="0"/>
              <a:t>Zu meldende Daten werden in der Genomdatenverordnung definiert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1050" dirty="0"/>
          </a:p>
          <a:p>
            <a:pPr marL="0" indent="0">
              <a:buNone/>
            </a:pPr>
            <a:endParaRPr lang="de-DE" sz="1050" dirty="0"/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B7B6FA1-9D98-0DBA-6A27-8B1D796A47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Regelversorgung wird das Projekt nur bei Erfolg!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F1A32FC-704B-7FA0-3126-1D935C0F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des Modellvorhabens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F35FF0B-9697-E230-A57A-E0BCB818E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480" y="2322843"/>
            <a:ext cx="2697959" cy="269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3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AAF8BA0-F71C-BCC8-46FD-215E476D4C8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0A3EE1-F5E3-3052-469A-7C8A75B6264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638851C-36D4-5E94-024B-E7B06BF551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Laufendes Verfahren (Zwischenstand vom 03.07.2024)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FB3C4F3-36B4-5EF1-3499-AF19809FA3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03B1E72F-DF1B-31A2-C2A7-7F94BE611ABE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de-DE" b="1" dirty="0"/>
              <a:t>Onkologische Erkrankungen</a:t>
            </a:r>
          </a:p>
          <a:p>
            <a:r>
              <a:rPr lang="de-DE" dirty="0"/>
              <a:t>22 Zugelassene Leistungserbringer:</a:t>
            </a:r>
          </a:p>
          <a:p>
            <a:pPr defTabSz="263525"/>
            <a:r>
              <a:rPr lang="de-DE" dirty="0"/>
              <a:t>	14 Erstes Antragsverfahren</a:t>
            </a:r>
          </a:p>
          <a:p>
            <a:pPr defTabSz="355600"/>
            <a:r>
              <a:rPr lang="de-DE" dirty="0"/>
              <a:t>	8 Zweites Antragsverfahren</a:t>
            </a:r>
          </a:p>
          <a:p>
            <a:pPr defTabSz="355600"/>
            <a:endParaRPr lang="de-DE" dirty="0"/>
          </a:p>
          <a:p>
            <a:pPr defTabSz="355600"/>
            <a:r>
              <a:rPr lang="de-DE" dirty="0"/>
              <a:t>Noch offen: 2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9EC39E2-DB3A-B97B-5B52-02814E445BA0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DE" b="1" dirty="0"/>
              <a:t>Seltene Erkrankungen</a:t>
            </a:r>
          </a:p>
          <a:p>
            <a:r>
              <a:rPr lang="de-DE" dirty="0"/>
              <a:t>22 Zugelassene Leistungserbringer:</a:t>
            </a:r>
          </a:p>
          <a:p>
            <a:pPr defTabSz="263525"/>
            <a:r>
              <a:rPr lang="de-DE" dirty="0"/>
              <a:t>	18 Erstes Antragsverfahren</a:t>
            </a:r>
          </a:p>
          <a:p>
            <a:pPr defTabSz="355600"/>
            <a:r>
              <a:rPr lang="de-DE" dirty="0"/>
              <a:t>	4 Zweites Antragsverfahren</a:t>
            </a:r>
          </a:p>
          <a:p>
            <a:pPr defTabSz="355600"/>
            <a:endParaRPr lang="de-DE" dirty="0"/>
          </a:p>
          <a:p>
            <a:pPr defTabSz="355600"/>
            <a:r>
              <a:rPr lang="de-DE" dirty="0"/>
              <a:t>Noch offen: 1</a:t>
            </a:r>
          </a:p>
          <a:p>
            <a:endParaRPr lang="de-DE" dirty="0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D25DD245-230D-AA3D-D551-482B876E91B6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r>
              <a:rPr lang="de-DE" b="1" dirty="0"/>
              <a:t>24 Häuser werden eine Zulassung erhalten (zusätzlich bis zu 2 weitere)</a:t>
            </a:r>
          </a:p>
          <a:p>
            <a:endParaRPr lang="de-DE" b="1" dirty="0"/>
          </a:p>
          <a:p>
            <a:r>
              <a:rPr lang="de-DE" b="1" dirty="0"/>
              <a:t>Überblick zweites Antragsverfahren</a:t>
            </a:r>
          </a:p>
          <a:p>
            <a:r>
              <a:rPr lang="de-DE" dirty="0"/>
              <a:t>22 Anträge (18 Häuser)</a:t>
            </a:r>
          </a:p>
          <a:p>
            <a:pPr defTabSz="355600"/>
            <a:r>
              <a:rPr lang="de-DE" dirty="0"/>
              <a:t>	7 Seltene Erkrankungen (4 neu, 3 erneut)</a:t>
            </a:r>
          </a:p>
          <a:p>
            <a:pPr defTabSz="263525"/>
            <a:r>
              <a:rPr lang="de-DE" dirty="0"/>
              <a:t>	15 Onkologische Erkrankungen (5 neu, 10 erneut)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AD0A1F3-8DC2-CDEE-BD92-DC8B303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Beginn des Modellvorhabens zugelassene Leistungserbringer</a:t>
            </a:r>
          </a:p>
        </p:txBody>
      </p:sp>
    </p:spTree>
    <p:extLst>
      <p:ext uri="{BB962C8B-B14F-4D97-AF65-F5344CB8AC3E}">
        <p14:creationId xmlns:p14="http://schemas.microsoft.com/office/powerpoint/2010/main" val="384843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C1DCA31-1A59-2954-AF55-083EC69636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A98EE3D-8CD1-4C3F-BD1C-C98C9596463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8297F1-5C03-EBDD-8E47-F0FCDF8C708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genomDE Symposium 2024 - Johannes Wolff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4481B6-BB44-6CC3-F560-93D09DDA7C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sz="600" dirty="0"/>
              <a:t>Quelle: Amtliche Statistik KJ1, *KV45, BAS, DESTATIS, Darstellung GKV-Spitzenverband  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DFCE2EB-CB4C-5118-1CCF-BDD578A5CC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Finanzierbarkeit von Innovation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6640A09-16B2-65C5-C0C4-5F0ECCE6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Krankenhausausgaben (GKV-Finanzierung und Bundesmittel)</a:t>
            </a: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BC7A293C-D37A-47E8-A018-6CEEB2C99440}"/>
              </a:ext>
            </a:extLst>
          </p:cNvPr>
          <p:cNvGraphicFramePr>
            <a:graphicFrameLocks noGrp="1"/>
          </p:cNvGraphicFramePr>
          <p:nvPr>
            <p:ph sz="quarter" idx="23"/>
          </p:nvPr>
        </p:nvGraphicFramePr>
        <p:xfrm>
          <a:off x="1044575" y="1800225"/>
          <a:ext cx="10896600" cy="410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1678292"/>
      </p:ext>
    </p:extLst>
  </p:cSld>
  <p:clrMapOvr>
    <a:masterClrMapping/>
  </p:clrMapOvr>
</p:sld>
</file>

<file path=ppt/theme/theme1.xml><?xml version="1.0" encoding="utf-8"?>
<a:theme xmlns:a="http://schemas.openxmlformats.org/drawingml/2006/main" name="GKV 2024">
  <a:themeElements>
    <a:clrScheme name="GKV 2024 Color">
      <a:dk1>
        <a:srgbClr val="000000"/>
      </a:dk1>
      <a:lt1>
        <a:srgbClr val="FFFFFF"/>
      </a:lt1>
      <a:dk2>
        <a:srgbClr val="B10F17"/>
      </a:dk2>
      <a:lt2>
        <a:srgbClr val="680C00"/>
      </a:lt2>
      <a:accent1>
        <a:srgbClr val="6286A4"/>
      </a:accent1>
      <a:accent2>
        <a:srgbClr val="506F86"/>
      </a:accent2>
      <a:accent3>
        <a:srgbClr val="3C5466"/>
      </a:accent3>
      <a:accent4>
        <a:srgbClr val="304351"/>
      </a:accent4>
      <a:accent5>
        <a:srgbClr val="B2B2B2"/>
      </a:accent5>
      <a:accent6>
        <a:srgbClr val="888888"/>
      </a:accent6>
      <a:hlink>
        <a:srgbClr val="506F86"/>
      </a:hlink>
      <a:folHlink>
        <a:srgbClr val="506F86"/>
      </a:folHlink>
    </a:clrScheme>
    <a:fontScheme name="GKV Font 2024">
      <a:majorFont>
        <a:latin typeface="GKV Open Titel"/>
        <a:ea typeface=""/>
        <a:cs typeface=""/>
      </a:majorFont>
      <a:minorFont>
        <a:latin typeface="GKV Open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>
        <a:noAutofit/>
      </a:bodyPr>
      <a:lstStyle>
        <a:defPPr algn="ctr">
          <a:defRPr sz="15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 algn="l">
          <a:defRPr sz="1200" dirty="0" smtClean="0"/>
        </a:defPPr>
      </a:lstStyle>
    </a:txDef>
  </a:objectDefaults>
  <a:extraClrSchemeLst/>
  <a:custClrLst>
    <a:custClr name="Rot 2">
      <a:srgbClr val="8E0F07"/>
    </a:custClr>
    <a:custClr name="Rot 3">
      <a:srgbClr val="7B0E02"/>
    </a:custClr>
    <a:custClr name="Orange 1">
      <a:srgbClr val="EC6617"/>
    </a:custClr>
    <a:custClr name="Orange 2">
      <a:srgbClr val="E84E19"/>
    </a:custClr>
    <a:custClr name="Orange 3">
      <a:srgbClr val="C44408"/>
    </a:custClr>
    <a:custClr name="Violett 1">
      <a:srgbClr val="9372B1"/>
    </a:custClr>
    <a:custClr name="Violett 2">
      <a:srgbClr val="6D4F8C"/>
    </a:custClr>
    <a:custClr name="Violett 3">
      <a:srgbClr val="503965"/>
    </a:custClr>
    <a:custClr name="Petrol 1">
      <a:srgbClr val="4AA0AF"/>
    </a:custClr>
    <a:custClr name="Petrol 2">
      <a:srgbClr val="007A86"/>
    </a:custClr>
    <a:custClr name="Petrol 3">
      <a:srgbClr val="03616A"/>
    </a:custClr>
    <a:custClr name="Taubenblau 0">
      <a:srgbClr val="E5EAF2"/>
    </a:custClr>
  </a:custClrLst>
  <a:extLst>
    <a:ext uri="{05A4C25C-085E-4340-85A3-A5531E510DB2}">
      <thm15:themeFamily xmlns:thm15="http://schemas.microsoft.com/office/thememl/2012/main" name="GKV PP Vorlage_V001.potx" id="{CE7A91DF-DA2C-4FED-852F-D18A0F0634E6}" vid="{BD1F1675-D437-487A-A89D-D1EFDE2BD4DD}"/>
    </a:ext>
  </a:extLst>
</a:theme>
</file>

<file path=ppt/theme/theme2.xml><?xml version="1.0" encoding="utf-8"?>
<a:theme xmlns:a="http://schemas.openxmlformats.org/drawingml/2006/main" name="GKV Personalrat 2024">
  <a:themeElements>
    <a:clrScheme name="GKV 2024 Color">
      <a:dk1>
        <a:srgbClr val="000000"/>
      </a:dk1>
      <a:lt1>
        <a:srgbClr val="FFFFFF"/>
      </a:lt1>
      <a:dk2>
        <a:srgbClr val="B10F17"/>
      </a:dk2>
      <a:lt2>
        <a:srgbClr val="680C00"/>
      </a:lt2>
      <a:accent1>
        <a:srgbClr val="6286A4"/>
      </a:accent1>
      <a:accent2>
        <a:srgbClr val="506F86"/>
      </a:accent2>
      <a:accent3>
        <a:srgbClr val="3C5466"/>
      </a:accent3>
      <a:accent4>
        <a:srgbClr val="304351"/>
      </a:accent4>
      <a:accent5>
        <a:srgbClr val="B2B2B2"/>
      </a:accent5>
      <a:accent6>
        <a:srgbClr val="888888"/>
      </a:accent6>
      <a:hlink>
        <a:srgbClr val="506F86"/>
      </a:hlink>
      <a:folHlink>
        <a:srgbClr val="506F86"/>
      </a:folHlink>
    </a:clrScheme>
    <a:fontScheme name="GKV Font 2024">
      <a:majorFont>
        <a:latin typeface="GKV Open Titel"/>
        <a:ea typeface=""/>
        <a:cs typeface=""/>
      </a:majorFont>
      <a:minorFont>
        <a:latin typeface="GKV Open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>
        <a:noAutofit/>
      </a:bodyPr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 algn="l">
          <a:defRPr sz="1200" dirty="0" smtClean="0"/>
        </a:defPPr>
      </a:lstStyle>
    </a:txDef>
  </a:objectDefaults>
  <a:extraClrSchemeLst/>
  <a:custClrLst>
    <a:custClr name="Rot 2">
      <a:srgbClr val="8E0F07"/>
    </a:custClr>
    <a:custClr name="Rot 3">
      <a:srgbClr val="7B0E02"/>
    </a:custClr>
    <a:custClr name="Orange 1">
      <a:srgbClr val="EC6617"/>
    </a:custClr>
    <a:custClr name="Orange 2">
      <a:srgbClr val="E84E19"/>
    </a:custClr>
    <a:custClr name="Orange 3">
      <a:srgbClr val="C44408"/>
    </a:custClr>
    <a:custClr name="Violett 1">
      <a:srgbClr val="9372B1"/>
    </a:custClr>
    <a:custClr name="Violett 2">
      <a:srgbClr val="6D4F8C"/>
    </a:custClr>
    <a:custClr name="Violett 3">
      <a:srgbClr val="503965"/>
    </a:custClr>
    <a:custClr name="Petrol 1">
      <a:srgbClr val="4AA0AF"/>
    </a:custClr>
    <a:custClr name="Petrol 2">
      <a:srgbClr val="007A86"/>
    </a:custClr>
    <a:custClr name="Petrol 3">
      <a:srgbClr val="03616A"/>
    </a:custClr>
    <a:custClr name="Taubenblau 0">
      <a:srgbClr val="E5EAF2"/>
    </a:custClr>
  </a:custClrLst>
  <a:extLst>
    <a:ext uri="{05A4C25C-085E-4340-85A3-A5531E510DB2}">
      <thm15:themeFamily xmlns:thm15="http://schemas.microsoft.com/office/thememl/2012/main" name="GKV PP Vorlage_V001.potx" id="{CE7A91DF-DA2C-4FED-852F-D18A0F0634E6}" vid="{471AAB91-97CC-42C6-A91C-DF4276A8E047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GKV 2024 Color">
      <a:dk1>
        <a:srgbClr val="000000"/>
      </a:dk1>
      <a:lt1>
        <a:srgbClr val="FFFFFF"/>
      </a:lt1>
      <a:dk2>
        <a:srgbClr val="B10F17"/>
      </a:dk2>
      <a:lt2>
        <a:srgbClr val="680C00"/>
      </a:lt2>
      <a:accent1>
        <a:srgbClr val="6286A4"/>
      </a:accent1>
      <a:accent2>
        <a:srgbClr val="506F86"/>
      </a:accent2>
      <a:accent3>
        <a:srgbClr val="3C5466"/>
      </a:accent3>
      <a:accent4>
        <a:srgbClr val="304351"/>
      </a:accent4>
      <a:accent5>
        <a:srgbClr val="B2B2B2"/>
      </a:accent5>
      <a:accent6>
        <a:srgbClr val="888888"/>
      </a:accent6>
      <a:hlink>
        <a:srgbClr val="506F86"/>
      </a:hlink>
      <a:folHlink>
        <a:srgbClr val="506F86"/>
      </a:folHlink>
    </a:clrScheme>
    <a:fontScheme name="GKV_2024">
      <a:majorFont>
        <a:latin typeface="GKV Open Titel"/>
        <a:ea typeface=""/>
        <a:cs typeface=""/>
      </a:majorFont>
      <a:minorFont>
        <a:latin typeface="GKV Op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0CC10F96DE0945B115494857F25988" ma:contentTypeVersion="4" ma:contentTypeDescription="Ein neues Dokument erstellen." ma:contentTypeScope="" ma:versionID="4fa495399fe9ea8b2700767c7b696bd5">
  <xsd:schema xmlns:xsd="http://www.w3.org/2001/XMLSchema" xmlns:xs="http://www.w3.org/2001/XMLSchema" xmlns:p="http://schemas.microsoft.com/office/2006/metadata/properties" xmlns:ns2="c4266dcf-312f-4fb1-a69e-8c37238caf4b" targetNamespace="http://schemas.microsoft.com/office/2006/metadata/properties" ma:root="true" ma:fieldsID="bef455927fc7fd360c3e81e80c71a9af" ns2:_="">
    <xsd:import namespace="c4266dcf-312f-4fb1-a69e-8c37238caf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66dcf-312f-4fb1-a69e-8c37238caf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03FB25-1608-45ED-81F9-0C4B3EBE2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66dcf-312f-4fb1-a69e-8c37238caf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purl.org/dc/elements/1.1/"/>
    <ds:schemaRef ds:uri="c4266dcf-312f-4fb1-a69e-8c37238caf4b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GKV PP Vorlage_V001</Template>
  <TotalTime>0</TotalTime>
  <Words>633</Words>
  <Application>Microsoft Office PowerPoint</Application>
  <PresentationFormat>Breitbild</PresentationFormat>
  <Paragraphs>138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GKV Open</vt:lpstr>
      <vt:lpstr>GKV Open Titel</vt:lpstr>
      <vt:lpstr>Wingdings</vt:lpstr>
      <vt:lpstr>GKV 2024</vt:lpstr>
      <vt:lpstr>GKV Personalrat 2024</vt:lpstr>
      <vt:lpstr>Erfolgreiche Verhandlung Vertrag GKV-SV und VUD</vt:lpstr>
      <vt:lpstr>Modellvorhaben bringt neue Ansätze</vt:lpstr>
      <vt:lpstr>Umfassender Ansatz bringt Komplexität</vt:lpstr>
      <vt:lpstr>GKV kann Modellvorhaben gestalten</vt:lpstr>
      <vt:lpstr>Verhandlungsergebnis</vt:lpstr>
      <vt:lpstr>Verhandlungsergebnis</vt:lpstr>
      <vt:lpstr>Evaluation des Modellvorhabens</vt:lpstr>
      <vt:lpstr>Zum Beginn des Modellvorhabens zugelassene Leistungserbringer</vt:lpstr>
      <vt:lpstr> Krankenhausausgaben (GKV-Finanzierung und Bundesmittel)</vt:lpstr>
      <vt:lpstr>PowerPoint-Präsentation</vt:lpstr>
    </vt:vector>
  </TitlesOfParts>
  <Company>GKV-Spitzenverband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Wolff, Johannes</dc:creator>
  <cp:lastModifiedBy>Wolff, Johannes</cp:lastModifiedBy>
  <cp:revision>13</cp:revision>
  <dcterms:created xsi:type="dcterms:W3CDTF">2024-06-21T07:24:17Z</dcterms:created>
  <dcterms:modified xsi:type="dcterms:W3CDTF">2024-07-04T05:23:57Z</dcterms:modified>
  <cp:category>Version: 003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0x0101003E0CC10F96DE0945B115494857F25988</vt:lpwstr>
  </property>
  <property fmtid="{D5CDD505-2E9C-101B-9397-08002B2CF9AE}" pid="3" name="MSIP_Label_783f23de-f41f-4c76-a7e1-f60c5b7fe3f3_Enabled">
    <vt:lpwstr>true</vt:lpwstr>
  </property>
  <property fmtid="{D5CDD505-2E9C-101B-9397-08002B2CF9AE}" pid="4" name="MSIP_Label_783f23de-f41f-4c76-a7e1-f60c5b7fe3f3_SetDate">
    <vt:lpwstr>2024-06-14T11:29:58Z</vt:lpwstr>
  </property>
  <property fmtid="{D5CDD505-2E9C-101B-9397-08002B2CF9AE}" pid="5" name="MSIP_Label_783f23de-f41f-4c76-a7e1-f60c5b7fe3f3_Method">
    <vt:lpwstr>Standard</vt:lpwstr>
  </property>
  <property fmtid="{D5CDD505-2E9C-101B-9397-08002B2CF9AE}" pid="6" name="MSIP_Label_783f23de-f41f-4c76-a7e1-f60c5b7fe3f3_Name">
    <vt:lpwstr>Öffentlich</vt:lpwstr>
  </property>
  <property fmtid="{D5CDD505-2E9C-101B-9397-08002B2CF9AE}" pid="7" name="MSIP_Label_783f23de-f41f-4c76-a7e1-f60c5b7fe3f3_SiteId">
    <vt:lpwstr>ad273f4f-25fb-4244-ad7a-46dbef34bccb</vt:lpwstr>
  </property>
  <property fmtid="{D5CDD505-2E9C-101B-9397-08002B2CF9AE}" pid="8" name="MSIP_Label_783f23de-f41f-4c76-a7e1-f60c5b7fe3f3_ActionId">
    <vt:lpwstr>2743eac3-50f8-478d-8aa1-69172d705fca</vt:lpwstr>
  </property>
  <property fmtid="{D5CDD505-2E9C-101B-9397-08002B2CF9AE}" pid="9" name="MSIP_Label_783f23de-f41f-4c76-a7e1-f60c5b7fe3f3_ContentBits">
    <vt:lpwstr>0</vt:lpwstr>
  </property>
</Properties>
</file>